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tiff" ContentType="image/tif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09"/>
  </p:notesMasterIdLst>
  <p:sldIdLst>
    <p:sldId id="256" r:id="rId2"/>
    <p:sldId id="408" r:id="rId3"/>
    <p:sldId id="257" r:id="rId4"/>
    <p:sldId id="390" r:id="rId5"/>
    <p:sldId id="259" r:id="rId6"/>
    <p:sldId id="261" r:id="rId7"/>
    <p:sldId id="262" r:id="rId8"/>
    <p:sldId id="314" r:id="rId9"/>
    <p:sldId id="363" r:id="rId10"/>
    <p:sldId id="315" r:id="rId11"/>
    <p:sldId id="364" r:id="rId12"/>
    <p:sldId id="269" r:id="rId13"/>
    <p:sldId id="263" r:id="rId14"/>
    <p:sldId id="303" r:id="rId15"/>
    <p:sldId id="305" r:id="rId16"/>
    <p:sldId id="306" r:id="rId17"/>
    <p:sldId id="307" r:id="rId18"/>
    <p:sldId id="272" r:id="rId19"/>
    <p:sldId id="391" r:id="rId20"/>
    <p:sldId id="392" r:id="rId21"/>
    <p:sldId id="273" r:id="rId22"/>
    <p:sldId id="274" r:id="rId23"/>
    <p:sldId id="365" r:id="rId24"/>
    <p:sldId id="366" r:id="rId25"/>
    <p:sldId id="388" r:id="rId26"/>
    <p:sldId id="278" r:id="rId27"/>
    <p:sldId id="280" r:id="rId28"/>
    <p:sldId id="308" r:id="rId29"/>
    <p:sldId id="360" r:id="rId30"/>
    <p:sldId id="357" r:id="rId31"/>
    <p:sldId id="395" r:id="rId32"/>
    <p:sldId id="412" r:id="rId33"/>
    <p:sldId id="369" r:id="rId34"/>
    <p:sldId id="276" r:id="rId35"/>
    <p:sldId id="393" r:id="rId36"/>
    <p:sldId id="394" r:id="rId37"/>
    <p:sldId id="413" r:id="rId38"/>
    <p:sldId id="416" r:id="rId39"/>
    <p:sldId id="414" r:id="rId40"/>
    <p:sldId id="415" r:id="rId41"/>
    <p:sldId id="417" r:id="rId42"/>
    <p:sldId id="282" r:id="rId43"/>
    <p:sldId id="284" r:id="rId44"/>
    <p:sldId id="283" r:id="rId45"/>
    <p:sldId id="351" r:id="rId46"/>
    <p:sldId id="352" r:id="rId47"/>
    <p:sldId id="349" r:id="rId48"/>
    <p:sldId id="350" r:id="rId49"/>
    <p:sldId id="336" r:id="rId50"/>
    <p:sldId id="339" r:id="rId51"/>
    <p:sldId id="340" r:id="rId52"/>
    <p:sldId id="341" r:id="rId53"/>
    <p:sldId id="311" r:id="rId54"/>
    <p:sldId id="342" r:id="rId55"/>
    <p:sldId id="287" r:id="rId56"/>
    <p:sldId id="289" r:id="rId57"/>
    <p:sldId id="343" r:id="rId58"/>
    <p:sldId id="290" r:id="rId59"/>
    <p:sldId id="344" r:id="rId60"/>
    <p:sldId id="292" r:id="rId61"/>
    <p:sldId id="361" r:id="rId62"/>
    <p:sldId id="362" r:id="rId63"/>
    <p:sldId id="293" r:id="rId64"/>
    <p:sldId id="346" r:id="rId65"/>
    <p:sldId id="294" r:id="rId66"/>
    <p:sldId id="264" r:id="rId67"/>
    <p:sldId id="268" r:id="rId68"/>
    <p:sldId id="265" r:id="rId69"/>
    <p:sldId id="266" r:id="rId70"/>
    <p:sldId id="267" r:id="rId71"/>
    <p:sldId id="271" r:id="rId72"/>
    <p:sldId id="409" r:id="rId73"/>
    <p:sldId id="270" r:id="rId74"/>
    <p:sldId id="410" r:id="rId75"/>
    <p:sldId id="371" r:id="rId76"/>
    <p:sldId id="372" r:id="rId77"/>
    <p:sldId id="373" r:id="rId78"/>
    <p:sldId id="374" r:id="rId79"/>
    <p:sldId id="375" r:id="rId80"/>
    <p:sldId id="380" r:id="rId81"/>
    <p:sldId id="376" r:id="rId82"/>
    <p:sldId id="381" r:id="rId83"/>
    <p:sldId id="377" r:id="rId84"/>
    <p:sldId id="378" r:id="rId85"/>
    <p:sldId id="382" r:id="rId86"/>
    <p:sldId id="383" r:id="rId87"/>
    <p:sldId id="397" r:id="rId88"/>
    <p:sldId id="396" r:id="rId89"/>
    <p:sldId id="398" r:id="rId90"/>
    <p:sldId id="399" r:id="rId91"/>
    <p:sldId id="384" r:id="rId92"/>
    <p:sldId id="405" r:id="rId93"/>
    <p:sldId id="400" r:id="rId94"/>
    <p:sldId id="379" r:id="rId95"/>
    <p:sldId id="385" r:id="rId96"/>
    <p:sldId id="386" r:id="rId97"/>
    <p:sldId id="406" r:id="rId98"/>
    <p:sldId id="401" r:id="rId99"/>
    <p:sldId id="407" r:id="rId100"/>
    <p:sldId id="402" r:id="rId101"/>
    <p:sldId id="403" r:id="rId102"/>
    <p:sldId id="260" r:id="rId103"/>
    <p:sldId id="370" r:id="rId104"/>
    <p:sldId id="387" r:id="rId105"/>
    <p:sldId id="258" r:id="rId106"/>
    <p:sldId id="326" r:id="rId107"/>
    <p:sldId id="411" r:id="rId108"/>
  </p:sldIdLst>
  <p:sldSz cx="12192000" cy="6858000"/>
  <p:notesSz cx="6858000" cy="9144000"/>
  <p:defaultText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Estilo medio 2 - Énfasi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3920"/>
  </p:normalViewPr>
  <p:slideViewPr>
    <p:cSldViewPr snapToGrid="0" snapToObjects="1">
      <p:cViewPr varScale="1">
        <p:scale>
          <a:sx n="75" d="100"/>
          <a:sy n="75" d="100"/>
        </p:scale>
        <p:origin x="1424"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theme" Target="theme/theme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tableStyles" Target="tableStyles.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notesMaster" Target="notesMasters/notesMaster1.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presProps" Target="presProps.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encabezado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s-MX"/>
          </a:p>
        </p:txBody>
      </p:sp>
      <p:sp>
        <p:nvSpPr>
          <p:cNvPr id="3" name="Marcador de fech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5A35C8F-5889-4648-BF84-7C28AD4357AD}" type="datetimeFigureOut">
              <a:rPr lang="es-MX" smtClean="0"/>
              <a:t>02/07/26</a:t>
            </a:fld>
            <a:endParaRPr lang="es-MX"/>
          </a:p>
        </p:txBody>
      </p:sp>
      <p:sp>
        <p:nvSpPr>
          <p:cNvPr id="4" name="Marcador de imagen d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s-MX"/>
          </a:p>
        </p:txBody>
      </p:sp>
      <p:sp>
        <p:nvSpPr>
          <p:cNvPr id="5" name="Marcador de nota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r>
              <a:rPr lang="es-ES"/>
              <a:t>Editar los estilos de texto del patrón
Segundo nivel
Tercer nivel
Cuarto nivel
Quinto nivel</a:t>
            </a:r>
            <a:endParaRPr lang="es-MX"/>
          </a:p>
        </p:txBody>
      </p:sp>
      <p:sp>
        <p:nvSpPr>
          <p:cNvPr id="6" name="Marcador de pie de pá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s-MX"/>
          </a:p>
        </p:txBody>
      </p:sp>
      <p:sp>
        <p:nvSpPr>
          <p:cNvPr id="7" name="Marcador de número de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A6C9723-98F1-A949-834E-78CCF489B0C6}" type="slidenum">
              <a:rPr lang="es-MX" smtClean="0"/>
              <a:t>‹Nº›</a:t>
            </a:fld>
            <a:endParaRPr lang="es-MX"/>
          </a:p>
        </p:txBody>
      </p:sp>
    </p:spTree>
    <p:extLst>
      <p:ext uri="{BB962C8B-B14F-4D97-AF65-F5344CB8AC3E}">
        <p14:creationId xmlns:p14="http://schemas.microsoft.com/office/powerpoint/2010/main" val="36176675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EA6C9723-98F1-A949-834E-78CCF489B0C6}" type="slidenum">
              <a:rPr lang="es-MX" smtClean="0"/>
              <a:t>1</a:t>
            </a:fld>
            <a:endParaRPr lang="es-MX"/>
          </a:p>
        </p:txBody>
      </p:sp>
    </p:spTree>
    <p:extLst>
      <p:ext uri="{BB962C8B-B14F-4D97-AF65-F5344CB8AC3E}">
        <p14:creationId xmlns:p14="http://schemas.microsoft.com/office/powerpoint/2010/main" val="54454414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EA6C9723-98F1-A949-834E-78CCF489B0C6}" type="slidenum">
              <a:rPr lang="es-MX" smtClean="0"/>
              <a:t>2</a:t>
            </a:fld>
            <a:endParaRPr lang="es-MX"/>
          </a:p>
        </p:txBody>
      </p:sp>
    </p:spTree>
    <p:extLst>
      <p:ext uri="{BB962C8B-B14F-4D97-AF65-F5344CB8AC3E}">
        <p14:creationId xmlns:p14="http://schemas.microsoft.com/office/powerpoint/2010/main" val="9620057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s-MX"/>
          </a:p>
        </p:txBody>
      </p:sp>
      <p:sp>
        <p:nvSpPr>
          <p:cNvPr id="4" name="Marcador de número de diapositiva 3"/>
          <p:cNvSpPr>
            <a:spLocks noGrp="1"/>
          </p:cNvSpPr>
          <p:nvPr>
            <p:ph type="sldNum" sz="quarter" idx="5"/>
          </p:nvPr>
        </p:nvSpPr>
        <p:spPr/>
        <p:txBody>
          <a:bodyPr/>
          <a:lstStyle/>
          <a:p>
            <a:fld id="{EA6C9723-98F1-A949-834E-78CCF489B0C6}" type="slidenum">
              <a:rPr lang="es-MX" smtClean="0"/>
              <a:t>101</a:t>
            </a:fld>
            <a:endParaRPr lang="es-MX"/>
          </a:p>
        </p:txBody>
      </p:sp>
    </p:spTree>
    <p:extLst>
      <p:ext uri="{BB962C8B-B14F-4D97-AF65-F5344CB8AC3E}">
        <p14:creationId xmlns:p14="http://schemas.microsoft.com/office/powerpoint/2010/main" val="370961869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de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5B45C7A-F38B-AD4F-883B-8A5655D520C8}"/>
              </a:ext>
            </a:extLst>
          </p:cNvPr>
          <p:cNvSpPr>
            <a:spLocks noGrp="1"/>
          </p:cNvSpPr>
          <p:nvPr>
            <p:ph type="ctrTitle"/>
          </p:nvPr>
        </p:nvSpPr>
        <p:spPr>
          <a:xfrm>
            <a:off x="1524000" y="1122363"/>
            <a:ext cx="9144000" cy="2387600"/>
          </a:xfrm>
        </p:spPr>
        <p:txBody>
          <a:bodyPr anchor="b"/>
          <a:lstStyle>
            <a:lvl1pPr algn="ctr">
              <a:defRPr sz="6000"/>
            </a:lvl1pPr>
          </a:lstStyle>
          <a:p>
            <a:r>
              <a:rPr lang="es-ES"/>
              <a:t>Haga clic para modificar el estilo de título del patrón</a:t>
            </a:r>
            <a:endParaRPr lang="es-MX"/>
          </a:p>
        </p:txBody>
      </p:sp>
      <p:sp>
        <p:nvSpPr>
          <p:cNvPr id="3" name="Subtítulo 2">
            <a:extLst>
              <a:ext uri="{FF2B5EF4-FFF2-40B4-BE49-F238E27FC236}">
                <a16:creationId xmlns:a16="http://schemas.microsoft.com/office/drawing/2014/main" id="{063C6979-6DD5-5E48-8350-A791D71F7B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s-ES"/>
              <a:t>Haga clic para modificar el estilo de subtítulo del patrón</a:t>
            </a:r>
            <a:endParaRPr lang="es-MX"/>
          </a:p>
        </p:txBody>
      </p:sp>
      <p:sp>
        <p:nvSpPr>
          <p:cNvPr id="4" name="Marcador de fecha 3">
            <a:extLst>
              <a:ext uri="{FF2B5EF4-FFF2-40B4-BE49-F238E27FC236}">
                <a16:creationId xmlns:a16="http://schemas.microsoft.com/office/drawing/2014/main" id="{76C06D79-8589-5D4E-800B-A4899E0E7C81}"/>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5" name="Marcador de pie de página 4">
            <a:extLst>
              <a:ext uri="{FF2B5EF4-FFF2-40B4-BE49-F238E27FC236}">
                <a16:creationId xmlns:a16="http://schemas.microsoft.com/office/drawing/2014/main" id="{AFCF576F-6305-8B49-9E64-199DC2D0249A}"/>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4A775C3F-AD33-8648-8B35-365C09D098B5}"/>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671431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ítulo y texto vertical">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FBD5F727-9705-494D-8BF2-3DE64CEE810C}"/>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DF1237C7-A9CF-7C42-8C4E-726E6B6DA198}"/>
              </a:ext>
            </a:extLst>
          </p:cNvPr>
          <p:cNvSpPr>
            <a:spLocks noGrp="1"/>
          </p:cNvSpPr>
          <p:nvPr>
            <p:ph type="body" orient="vert" idx="1"/>
          </p:nvPr>
        </p:nvSpPr>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89897AC3-3092-AC42-9ADC-E1C1D01A71F9}"/>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5" name="Marcador de pie de página 4">
            <a:extLst>
              <a:ext uri="{FF2B5EF4-FFF2-40B4-BE49-F238E27FC236}">
                <a16:creationId xmlns:a16="http://schemas.microsoft.com/office/drawing/2014/main" id="{C3D4099B-A995-EA4E-A84B-0971AD6DE37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FF756F0F-44EA-6641-A182-F24776CE0699}"/>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129365714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ítulo vertical y texto">
    <p:spTree>
      <p:nvGrpSpPr>
        <p:cNvPr id="1" name=""/>
        <p:cNvGrpSpPr/>
        <p:nvPr/>
      </p:nvGrpSpPr>
      <p:grpSpPr>
        <a:xfrm>
          <a:off x="0" y="0"/>
          <a:ext cx="0" cy="0"/>
          <a:chOff x="0" y="0"/>
          <a:chExt cx="0" cy="0"/>
        </a:xfrm>
      </p:grpSpPr>
      <p:sp>
        <p:nvSpPr>
          <p:cNvPr id="2" name="Título vertical 1">
            <a:extLst>
              <a:ext uri="{FF2B5EF4-FFF2-40B4-BE49-F238E27FC236}">
                <a16:creationId xmlns:a16="http://schemas.microsoft.com/office/drawing/2014/main" id="{7BA33257-B3E6-CA44-A0CC-88EE5705C4D1}"/>
              </a:ext>
            </a:extLst>
          </p:cNvPr>
          <p:cNvSpPr>
            <a:spLocks noGrp="1"/>
          </p:cNvSpPr>
          <p:nvPr>
            <p:ph type="title" orient="vert"/>
          </p:nvPr>
        </p:nvSpPr>
        <p:spPr>
          <a:xfrm>
            <a:off x="8724900" y="365125"/>
            <a:ext cx="2628900" cy="5811838"/>
          </a:xfrm>
        </p:spPr>
        <p:txBody>
          <a:bodyPr vert="eaVert"/>
          <a:lstStyle/>
          <a:p>
            <a:r>
              <a:rPr lang="es-ES"/>
              <a:t>Haga clic para modificar el estilo de título del patrón</a:t>
            </a:r>
            <a:endParaRPr lang="es-MX"/>
          </a:p>
        </p:txBody>
      </p:sp>
      <p:sp>
        <p:nvSpPr>
          <p:cNvPr id="3" name="Marcador de texto vertical 2">
            <a:extLst>
              <a:ext uri="{FF2B5EF4-FFF2-40B4-BE49-F238E27FC236}">
                <a16:creationId xmlns:a16="http://schemas.microsoft.com/office/drawing/2014/main" id="{674CE3D2-C610-104F-81E8-5304674A96DD}"/>
              </a:ext>
            </a:extLst>
          </p:cNvPr>
          <p:cNvSpPr>
            <a:spLocks noGrp="1"/>
          </p:cNvSpPr>
          <p:nvPr>
            <p:ph type="body" orient="vert" idx="1"/>
          </p:nvPr>
        </p:nvSpPr>
        <p:spPr>
          <a:xfrm>
            <a:off x="838200" y="365125"/>
            <a:ext cx="7734300" cy="5811838"/>
          </a:xfrm>
        </p:spPr>
        <p:txBody>
          <a:bodyPr vert="eaVert"/>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7C774CCA-1FCE-204A-863B-115B83195BBC}"/>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5" name="Marcador de pie de página 4">
            <a:extLst>
              <a:ext uri="{FF2B5EF4-FFF2-40B4-BE49-F238E27FC236}">
                <a16:creationId xmlns:a16="http://schemas.microsoft.com/office/drawing/2014/main" id="{31999B3B-06B1-ED4C-8CAF-1E4481DAB76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1790E6D5-80DF-2641-BB45-60E4647B80B8}"/>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147232925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ítulo y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B8C08BD-3DAC-7B41-909B-2F4F334926FD}"/>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489AF74B-14F1-4642-AFB0-8919C7F8E804}"/>
              </a:ext>
            </a:extLst>
          </p:cNvPr>
          <p:cNvSpPr>
            <a:spLocks noGrp="1"/>
          </p:cNvSpPr>
          <p:nvPr>
            <p:ph idx="1"/>
          </p:nvPr>
        </p:nvSpPr>
        <p:spPr/>
        <p:txBody>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9BA753EE-4D0F-3D49-B407-FAF13C3542A9}"/>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5" name="Marcador de pie de página 4">
            <a:extLst>
              <a:ext uri="{FF2B5EF4-FFF2-40B4-BE49-F238E27FC236}">
                <a16:creationId xmlns:a16="http://schemas.microsoft.com/office/drawing/2014/main" id="{0F976225-DADC-1045-83F6-79FB8229CE84}"/>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DB82F660-32E1-4F43-B8F8-552334641F8D}"/>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6853564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Encabezado de sec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682677A7-31D5-AF4C-B85F-34E40972289F}"/>
              </a:ext>
            </a:extLst>
          </p:cNvPr>
          <p:cNvSpPr>
            <a:spLocks noGrp="1"/>
          </p:cNvSpPr>
          <p:nvPr>
            <p:ph type="title"/>
          </p:nvPr>
        </p:nvSpPr>
        <p:spPr>
          <a:xfrm>
            <a:off x="831850" y="1709738"/>
            <a:ext cx="10515600" cy="2852737"/>
          </a:xfrm>
        </p:spPr>
        <p:txBody>
          <a:bodyPr anchor="b"/>
          <a:lstStyle>
            <a:lvl1pPr>
              <a:defRPr sz="6000"/>
            </a:lvl1p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7EA95901-5296-E74E-8341-4610843A73A7}"/>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36A5F932-1661-DE48-9790-BD0F8593AE55}"/>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5" name="Marcador de pie de página 4">
            <a:extLst>
              <a:ext uri="{FF2B5EF4-FFF2-40B4-BE49-F238E27FC236}">
                <a16:creationId xmlns:a16="http://schemas.microsoft.com/office/drawing/2014/main" id="{B9850FEA-8B2C-D548-B2A9-F257F80507BF}"/>
              </a:ext>
            </a:extLst>
          </p:cNvPr>
          <p:cNvSpPr>
            <a:spLocks noGrp="1"/>
          </p:cNvSpPr>
          <p:nvPr>
            <p:ph type="ftr" sz="quarter" idx="11"/>
          </p:nvPr>
        </p:nvSpPr>
        <p:spPr/>
        <p:txBody>
          <a:bodyPr/>
          <a:lstStyle/>
          <a:p>
            <a:endParaRPr lang="es-MX"/>
          </a:p>
        </p:txBody>
      </p:sp>
      <p:sp>
        <p:nvSpPr>
          <p:cNvPr id="6" name="Marcador de número de diapositiva 5">
            <a:extLst>
              <a:ext uri="{FF2B5EF4-FFF2-40B4-BE49-F238E27FC236}">
                <a16:creationId xmlns:a16="http://schemas.microsoft.com/office/drawing/2014/main" id="{98E93B02-DF1C-FB4D-9ACD-E7F69C82755E}"/>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27197932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os objetos">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3B9FF4C-420F-A245-9330-32FEF14F30FE}"/>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99F4A99A-2CBB-EE42-8DB3-1AB0F647729D}"/>
              </a:ext>
            </a:extLst>
          </p:cNvPr>
          <p:cNvSpPr>
            <a:spLocks noGrp="1"/>
          </p:cNvSpPr>
          <p:nvPr>
            <p:ph sz="half" idx="1"/>
          </p:nvPr>
        </p:nvSpPr>
        <p:spPr>
          <a:xfrm>
            <a:off x="838200" y="1825625"/>
            <a:ext cx="5181600" cy="4351338"/>
          </a:xfrm>
        </p:spPr>
        <p:txBody>
          <a:body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EB170E7C-8903-C34F-A432-08631D3536B0}"/>
              </a:ext>
            </a:extLst>
          </p:cNvPr>
          <p:cNvSpPr>
            <a:spLocks noGrp="1"/>
          </p:cNvSpPr>
          <p:nvPr>
            <p:ph sz="half" idx="2"/>
          </p:nvPr>
        </p:nvSpPr>
        <p:spPr>
          <a:xfrm>
            <a:off x="6172200" y="1825625"/>
            <a:ext cx="5181600" cy="4351338"/>
          </a:xfrm>
        </p:spPr>
        <p:txBody>
          <a:body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BAD476BC-18D2-3344-84B4-D11B5F6EE418}"/>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6" name="Marcador de pie de página 5">
            <a:extLst>
              <a:ext uri="{FF2B5EF4-FFF2-40B4-BE49-F238E27FC236}">
                <a16:creationId xmlns:a16="http://schemas.microsoft.com/office/drawing/2014/main" id="{D0B9D5FD-FB33-2B43-9126-3F0B8788F08E}"/>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FDD6B3F7-2F55-8147-B3A5-35EEE955F1B7}"/>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16735484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ción">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D4E7307F-D5F0-D042-AAEB-BC09AE2B8661}"/>
              </a:ext>
            </a:extLst>
          </p:cNvPr>
          <p:cNvSpPr>
            <a:spLocks noGrp="1"/>
          </p:cNvSpPr>
          <p:nvPr>
            <p:ph type="title"/>
          </p:nvPr>
        </p:nvSpPr>
        <p:spPr>
          <a:xfrm>
            <a:off x="839788" y="365125"/>
            <a:ext cx="10515600" cy="1325563"/>
          </a:xfrm>
        </p:spPr>
        <p:txBody>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0DD5B83-3E84-234F-B6E8-011A322F2CA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4" name="Marcador de contenido 3">
            <a:extLst>
              <a:ext uri="{FF2B5EF4-FFF2-40B4-BE49-F238E27FC236}">
                <a16:creationId xmlns:a16="http://schemas.microsoft.com/office/drawing/2014/main" id="{F5A28C14-DE97-A74F-82F0-FB2BE8152C06}"/>
              </a:ext>
            </a:extLst>
          </p:cNvPr>
          <p:cNvSpPr>
            <a:spLocks noGrp="1"/>
          </p:cNvSpPr>
          <p:nvPr>
            <p:ph sz="half" idx="2"/>
          </p:nvPr>
        </p:nvSpPr>
        <p:spPr>
          <a:xfrm>
            <a:off x="839788" y="2505075"/>
            <a:ext cx="5157787" cy="3684588"/>
          </a:xfrm>
        </p:spPr>
        <p:txBody>
          <a:bodyPr/>
          <a:lstStyle/>
          <a:p>
            <a:r>
              <a:rPr lang="es-ES"/>
              <a:t>Editar los estilos de texto del patrón
Segundo nivel
Tercer nivel
Cuarto nivel
Quinto nivel</a:t>
            </a:r>
            <a:endParaRPr lang="es-MX"/>
          </a:p>
        </p:txBody>
      </p:sp>
      <p:sp>
        <p:nvSpPr>
          <p:cNvPr id="5" name="Marcador de texto 4">
            <a:extLst>
              <a:ext uri="{FF2B5EF4-FFF2-40B4-BE49-F238E27FC236}">
                <a16:creationId xmlns:a16="http://schemas.microsoft.com/office/drawing/2014/main" id="{37CBF422-5E98-F949-B3AD-7BC73DFEE3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r>
              <a:rPr lang="es-ES"/>
              <a:t>Editar los estilos de texto del patrón
Segundo nivel
Tercer nivel
Cuarto nivel
Quinto nivel</a:t>
            </a:r>
            <a:endParaRPr lang="es-MX"/>
          </a:p>
        </p:txBody>
      </p:sp>
      <p:sp>
        <p:nvSpPr>
          <p:cNvPr id="6" name="Marcador de contenido 5">
            <a:extLst>
              <a:ext uri="{FF2B5EF4-FFF2-40B4-BE49-F238E27FC236}">
                <a16:creationId xmlns:a16="http://schemas.microsoft.com/office/drawing/2014/main" id="{FC5C961D-5746-824F-AC6C-6998CA8795E8}"/>
              </a:ext>
            </a:extLst>
          </p:cNvPr>
          <p:cNvSpPr>
            <a:spLocks noGrp="1"/>
          </p:cNvSpPr>
          <p:nvPr>
            <p:ph sz="quarter" idx="4"/>
          </p:nvPr>
        </p:nvSpPr>
        <p:spPr>
          <a:xfrm>
            <a:off x="6172200" y="2505075"/>
            <a:ext cx="5183188" cy="3684588"/>
          </a:xfrm>
        </p:spPr>
        <p:txBody>
          <a:bodyPr/>
          <a:lstStyle/>
          <a:p>
            <a:r>
              <a:rPr lang="es-ES"/>
              <a:t>Editar los estilos de texto del patrón
Segundo nivel
Tercer nivel
Cuarto nivel
Quinto nivel</a:t>
            </a:r>
            <a:endParaRPr lang="es-MX"/>
          </a:p>
        </p:txBody>
      </p:sp>
      <p:sp>
        <p:nvSpPr>
          <p:cNvPr id="7" name="Marcador de fecha 6">
            <a:extLst>
              <a:ext uri="{FF2B5EF4-FFF2-40B4-BE49-F238E27FC236}">
                <a16:creationId xmlns:a16="http://schemas.microsoft.com/office/drawing/2014/main" id="{3481D188-7AF5-CE4B-A0F2-6D519526EE81}"/>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8" name="Marcador de pie de página 7">
            <a:extLst>
              <a:ext uri="{FF2B5EF4-FFF2-40B4-BE49-F238E27FC236}">
                <a16:creationId xmlns:a16="http://schemas.microsoft.com/office/drawing/2014/main" id="{A8500CD3-20F0-5240-A7D9-CE962AEB621D}"/>
              </a:ext>
            </a:extLst>
          </p:cNvPr>
          <p:cNvSpPr>
            <a:spLocks noGrp="1"/>
          </p:cNvSpPr>
          <p:nvPr>
            <p:ph type="ftr" sz="quarter" idx="11"/>
          </p:nvPr>
        </p:nvSpPr>
        <p:spPr/>
        <p:txBody>
          <a:bodyPr/>
          <a:lstStyle/>
          <a:p>
            <a:endParaRPr lang="es-MX"/>
          </a:p>
        </p:txBody>
      </p:sp>
      <p:sp>
        <p:nvSpPr>
          <p:cNvPr id="9" name="Marcador de número de diapositiva 8">
            <a:extLst>
              <a:ext uri="{FF2B5EF4-FFF2-40B4-BE49-F238E27FC236}">
                <a16:creationId xmlns:a16="http://schemas.microsoft.com/office/drawing/2014/main" id="{F06EE5E2-8381-0F45-BD1B-A60FB9C82A88}"/>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35241781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el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E9317FF-C518-A848-B720-A768E52B3A3A}"/>
              </a:ext>
            </a:extLst>
          </p:cNvPr>
          <p:cNvSpPr>
            <a:spLocks noGrp="1"/>
          </p:cNvSpPr>
          <p:nvPr>
            <p:ph type="title"/>
          </p:nvPr>
        </p:nvSpPr>
        <p:spPr/>
        <p:txBody>
          <a:bodyPr/>
          <a:lstStyle/>
          <a:p>
            <a:r>
              <a:rPr lang="es-ES"/>
              <a:t>Haga clic para modificar el estilo de título del patrón</a:t>
            </a:r>
            <a:endParaRPr lang="es-MX"/>
          </a:p>
        </p:txBody>
      </p:sp>
      <p:sp>
        <p:nvSpPr>
          <p:cNvPr id="3" name="Marcador de fecha 2">
            <a:extLst>
              <a:ext uri="{FF2B5EF4-FFF2-40B4-BE49-F238E27FC236}">
                <a16:creationId xmlns:a16="http://schemas.microsoft.com/office/drawing/2014/main" id="{05084646-5038-E240-A347-ED32ADF81A65}"/>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4" name="Marcador de pie de página 3">
            <a:extLst>
              <a:ext uri="{FF2B5EF4-FFF2-40B4-BE49-F238E27FC236}">
                <a16:creationId xmlns:a16="http://schemas.microsoft.com/office/drawing/2014/main" id="{5D0B7B62-C693-C941-8498-EDBDE5C361A9}"/>
              </a:ext>
            </a:extLst>
          </p:cNvPr>
          <p:cNvSpPr>
            <a:spLocks noGrp="1"/>
          </p:cNvSpPr>
          <p:nvPr>
            <p:ph type="ftr" sz="quarter" idx="11"/>
          </p:nvPr>
        </p:nvSpPr>
        <p:spPr/>
        <p:txBody>
          <a:bodyPr/>
          <a:lstStyle/>
          <a:p>
            <a:endParaRPr lang="es-MX"/>
          </a:p>
        </p:txBody>
      </p:sp>
      <p:sp>
        <p:nvSpPr>
          <p:cNvPr id="5" name="Marcador de número de diapositiva 4">
            <a:extLst>
              <a:ext uri="{FF2B5EF4-FFF2-40B4-BE49-F238E27FC236}">
                <a16:creationId xmlns:a16="http://schemas.microsoft.com/office/drawing/2014/main" id="{7F2E66A6-CFA6-3945-8F68-B813C9AD48C2}"/>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258464643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En blanco">
    <p:spTree>
      <p:nvGrpSpPr>
        <p:cNvPr id="1" name=""/>
        <p:cNvGrpSpPr/>
        <p:nvPr/>
      </p:nvGrpSpPr>
      <p:grpSpPr>
        <a:xfrm>
          <a:off x="0" y="0"/>
          <a:ext cx="0" cy="0"/>
          <a:chOff x="0" y="0"/>
          <a:chExt cx="0" cy="0"/>
        </a:xfrm>
      </p:grpSpPr>
      <p:sp>
        <p:nvSpPr>
          <p:cNvPr id="2" name="Marcador de fecha 1">
            <a:extLst>
              <a:ext uri="{FF2B5EF4-FFF2-40B4-BE49-F238E27FC236}">
                <a16:creationId xmlns:a16="http://schemas.microsoft.com/office/drawing/2014/main" id="{742A670B-7AD4-4A40-8914-0E0EF3664637}"/>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3" name="Marcador de pie de página 2">
            <a:extLst>
              <a:ext uri="{FF2B5EF4-FFF2-40B4-BE49-F238E27FC236}">
                <a16:creationId xmlns:a16="http://schemas.microsoft.com/office/drawing/2014/main" id="{85F22F5C-31BE-5C44-9E5F-A41A6B534FCD}"/>
              </a:ext>
            </a:extLst>
          </p:cNvPr>
          <p:cNvSpPr>
            <a:spLocks noGrp="1"/>
          </p:cNvSpPr>
          <p:nvPr>
            <p:ph type="ftr" sz="quarter" idx="11"/>
          </p:nvPr>
        </p:nvSpPr>
        <p:spPr/>
        <p:txBody>
          <a:bodyPr/>
          <a:lstStyle/>
          <a:p>
            <a:endParaRPr lang="es-MX"/>
          </a:p>
        </p:txBody>
      </p:sp>
      <p:sp>
        <p:nvSpPr>
          <p:cNvPr id="4" name="Marcador de número de diapositiva 3">
            <a:extLst>
              <a:ext uri="{FF2B5EF4-FFF2-40B4-BE49-F238E27FC236}">
                <a16:creationId xmlns:a16="http://schemas.microsoft.com/office/drawing/2014/main" id="{9DCF901E-E354-E346-8F5B-B04A8CEA13FD}"/>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15132320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ido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2FBC5A3D-4189-D54A-8454-005389FAF8EE}"/>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contenido 2">
            <a:extLst>
              <a:ext uri="{FF2B5EF4-FFF2-40B4-BE49-F238E27FC236}">
                <a16:creationId xmlns:a16="http://schemas.microsoft.com/office/drawing/2014/main" id="{ECBD95F3-F5C1-0649-BD7B-CD524266A01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es-ES"/>
              <a:t>Editar los estilos de texto del patrón
Segundo nivel
Tercer nivel
Cuarto nivel
Quinto nivel</a:t>
            </a:r>
            <a:endParaRPr lang="es-MX"/>
          </a:p>
        </p:txBody>
      </p:sp>
      <p:sp>
        <p:nvSpPr>
          <p:cNvPr id="4" name="Marcador de texto 3">
            <a:extLst>
              <a:ext uri="{FF2B5EF4-FFF2-40B4-BE49-F238E27FC236}">
                <a16:creationId xmlns:a16="http://schemas.microsoft.com/office/drawing/2014/main" id="{99E4B301-E475-3C42-B12A-E0A30AEEBE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17948C35-A243-E345-9B46-C5F6F0FAD6F8}"/>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6" name="Marcador de pie de página 5">
            <a:extLst>
              <a:ext uri="{FF2B5EF4-FFF2-40B4-BE49-F238E27FC236}">
                <a16:creationId xmlns:a16="http://schemas.microsoft.com/office/drawing/2014/main" id="{2DFFDCC8-FE3F-8A48-9549-F076A3A06420}"/>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D9A127E3-6C77-C541-8745-8B54296F6637}"/>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1486505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n con título">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1EFDADB2-7C80-4547-AF12-C6EBB010EC15}"/>
              </a:ext>
            </a:extLst>
          </p:cNvPr>
          <p:cNvSpPr>
            <a:spLocks noGrp="1"/>
          </p:cNvSpPr>
          <p:nvPr>
            <p:ph type="title"/>
          </p:nvPr>
        </p:nvSpPr>
        <p:spPr>
          <a:xfrm>
            <a:off x="839788" y="457200"/>
            <a:ext cx="3932237" cy="1600200"/>
          </a:xfrm>
        </p:spPr>
        <p:txBody>
          <a:bodyPr anchor="b"/>
          <a:lstStyle>
            <a:lvl1pPr>
              <a:defRPr sz="3200"/>
            </a:lvl1pPr>
          </a:lstStyle>
          <a:p>
            <a:r>
              <a:rPr lang="es-ES"/>
              <a:t>Haga clic para modificar el estilo de título del patrón</a:t>
            </a:r>
            <a:endParaRPr lang="es-MX"/>
          </a:p>
        </p:txBody>
      </p:sp>
      <p:sp>
        <p:nvSpPr>
          <p:cNvPr id="3" name="Marcador de posición de imagen 2">
            <a:extLst>
              <a:ext uri="{FF2B5EF4-FFF2-40B4-BE49-F238E27FC236}">
                <a16:creationId xmlns:a16="http://schemas.microsoft.com/office/drawing/2014/main" id="{AAEDB71C-F6B5-1A48-8345-CEBA0314215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s-MX"/>
          </a:p>
        </p:txBody>
      </p:sp>
      <p:sp>
        <p:nvSpPr>
          <p:cNvPr id="4" name="Marcador de texto 3">
            <a:extLst>
              <a:ext uri="{FF2B5EF4-FFF2-40B4-BE49-F238E27FC236}">
                <a16:creationId xmlns:a16="http://schemas.microsoft.com/office/drawing/2014/main" id="{70E10D5F-F2AE-6A41-B026-2C852C64CEB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r>
              <a:rPr lang="es-ES"/>
              <a:t>Editar los estilos de texto del patrón
Segundo nivel
Tercer nivel
Cuarto nivel
Quinto nivel</a:t>
            </a:r>
            <a:endParaRPr lang="es-MX"/>
          </a:p>
        </p:txBody>
      </p:sp>
      <p:sp>
        <p:nvSpPr>
          <p:cNvPr id="5" name="Marcador de fecha 4">
            <a:extLst>
              <a:ext uri="{FF2B5EF4-FFF2-40B4-BE49-F238E27FC236}">
                <a16:creationId xmlns:a16="http://schemas.microsoft.com/office/drawing/2014/main" id="{396E67EF-8D2C-3F4D-8CFB-C63A1FE5EB25}"/>
              </a:ext>
            </a:extLst>
          </p:cNvPr>
          <p:cNvSpPr>
            <a:spLocks noGrp="1"/>
          </p:cNvSpPr>
          <p:nvPr>
            <p:ph type="dt" sz="half" idx="10"/>
          </p:nvPr>
        </p:nvSpPr>
        <p:spPr/>
        <p:txBody>
          <a:bodyPr/>
          <a:lstStyle/>
          <a:p>
            <a:fld id="{F190C4C7-B875-4441-AF49-FBFD43CB1961}" type="datetimeFigureOut">
              <a:rPr lang="es-MX" smtClean="0"/>
              <a:t>02/07/26</a:t>
            </a:fld>
            <a:endParaRPr lang="es-MX"/>
          </a:p>
        </p:txBody>
      </p:sp>
      <p:sp>
        <p:nvSpPr>
          <p:cNvPr id="6" name="Marcador de pie de página 5">
            <a:extLst>
              <a:ext uri="{FF2B5EF4-FFF2-40B4-BE49-F238E27FC236}">
                <a16:creationId xmlns:a16="http://schemas.microsoft.com/office/drawing/2014/main" id="{5000D21C-0403-0D44-95F8-53F313E56513}"/>
              </a:ext>
            </a:extLst>
          </p:cNvPr>
          <p:cNvSpPr>
            <a:spLocks noGrp="1"/>
          </p:cNvSpPr>
          <p:nvPr>
            <p:ph type="ftr" sz="quarter" idx="11"/>
          </p:nvPr>
        </p:nvSpPr>
        <p:spPr/>
        <p:txBody>
          <a:bodyPr/>
          <a:lstStyle/>
          <a:p>
            <a:endParaRPr lang="es-MX"/>
          </a:p>
        </p:txBody>
      </p:sp>
      <p:sp>
        <p:nvSpPr>
          <p:cNvPr id="7" name="Marcador de número de diapositiva 6">
            <a:extLst>
              <a:ext uri="{FF2B5EF4-FFF2-40B4-BE49-F238E27FC236}">
                <a16:creationId xmlns:a16="http://schemas.microsoft.com/office/drawing/2014/main" id="{01F371B7-26F7-6A4D-9DC5-A24A9E1BC1F1}"/>
              </a:ext>
            </a:extLst>
          </p:cNvPr>
          <p:cNvSpPr>
            <a:spLocks noGrp="1"/>
          </p:cNvSpPr>
          <p:nvPr>
            <p:ph type="sldNum" sz="quarter" idx="12"/>
          </p:nvPr>
        </p:nvSpPr>
        <p:spPr/>
        <p:txBody>
          <a:bodyPr/>
          <a:lstStyle/>
          <a:p>
            <a:fld id="{F75FFE7B-8DB6-0840-B2C5-3CCCEEFDDFDF}" type="slidenum">
              <a:rPr lang="es-MX" smtClean="0"/>
              <a:t>‹Nº›</a:t>
            </a:fld>
            <a:endParaRPr lang="es-MX"/>
          </a:p>
        </p:txBody>
      </p:sp>
    </p:spTree>
    <p:extLst>
      <p:ext uri="{BB962C8B-B14F-4D97-AF65-F5344CB8AC3E}">
        <p14:creationId xmlns:p14="http://schemas.microsoft.com/office/powerpoint/2010/main" val="331919745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Marcador de título 1">
            <a:extLst>
              <a:ext uri="{FF2B5EF4-FFF2-40B4-BE49-F238E27FC236}">
                <a16:creationId xmlns:a16="http://schemas.microsoft.com/office/drawing/2014/main" id="{64DA459F-F552-8E48-B732-8172A52EBDD8}"/>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s-ES"/>
              <a:t>Haga clic para modificar el estilo de título del patrón</a:t>
            </a:r>
            <a:endParaRPr lang="es-MX"/>
          </a:p>
        </p:txBody>
      </p:sp>
      <p:sp>
        <p:nvSpPr>
          <p:cNvPr id="3" name="Marcador de texto 2">
            <a:extLst>
              <a:ext uri="{FF2B5EF4-FFF2-40B4-BE49-F238E27FC236}">
                <a16:creationId xmlns:a16="http://schemas.microsoft.com/office/drawing/2014/main" id="{C5DF9723-DF35-5E49-9010-99048D2E514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r>
              <a:rPr lang="es-ES"/>
              <a:t>Editar los estilos de texto del patrón
Segundo nivel
Tercer nivel
Cuarto nivel
Quinto nivel</a:t>
            </a:r>
            <a:endParaRPr lang="es-MX"/>
          </a:p>
        </p:txBody>
      </p:sp>
      <p:sp>
        <p:nvSpPr>
          <p:cNvPr id="4" name="Marcador de fecha 3">
            <a:extLst>
              <a:ext uri="{FF2B5EF4-FFF2-40B4-BE49-F238E27FC236}">
                <a16:creationId xmlns:a16="http://schemas.microsoft.com/office/drawing/2014/main" id="{6D1CA656-CDBB-5640-BD63-4C9D80AC708A}"/>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190C4C7-B875-4441-AF49-FBFD43CB1961}" type="datetimeFigureOut">
              <a:rPr lang="es-MX" smtClean="0"/>
              <a:t>02/07/26</a:t>
            </a:fld>
            <a:endParaRPr lang="es-MX"/>
          </a:p>
        </p:txBody>
      </p:sp>
      <p:sp>
        <p:nvSpPr>
          <p:cNvPr id="5" name="Marcador de pie de página 4">
            <a:extLst>
              <a:ext uri="{FF2B5EF4-FFF2-40B4-BE49-F238E27FC236}">
                <a16:creationId xmlns:a16="http://schemas.microsoft.com/office/drawing/2014/main" id="{38099D40-2B2A-A74F-8A0E-F73AB08DB83B}"/>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s-MX"/>
          </a:p>
        </p:txBody>
      </p:sp>
      <p:sp>
        <p:nvSpPr>
          <p:cNvPr id="6" name="Marcador de número de diapositiva 5">
            <a:extLst>
              <a:ext uri="{FF2B5EF4-FFF2-40B4-BE49-F238E27FC236}">
                <a16:creationId xmlns:a16="http://schemas.microsoft.com/office/drawing/2014/main" id="{566B0847-4C4F-244D-AA3F-494AEB82447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5FFE7B-8DB6-0840-B2C5-3CCCEEFDDFDF}" type="slidenum">
              <a:rPr lang="es-MX" smtClean="0"/>
              <a:t>‹Nº›</a:t>
            </a:fld>
            <a:endParaRPr lang="es-MX"/>
          </a:p>
        </p:txBody>
      </p:sp>
    </p:spTree>
    <p:extLst>
      <p:ext uri="{BB962C8B-B14F-4D97-AF65-F5344CB8AC3E}">
        <p14:creationId xmlns:p14="http://schemas.microsoft.com/office/powerpoint/2010/main" val="24576685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s-MX"/>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hyperlink" Target="https://sistemabibliotecario.scjn.gob.mx/exlibris/aleph/a24_1/apache_media/Q5X2GECM1CHQUAJM6F35KYUJV8LMKK.pdf" TargetMode="External"/><Relationship Id="rId2" Type="http://schemas.openxmlformats.org/officeDocument/2006/relationships/hyperlink" Target="https://sistemabibliotecario.scjn.gob.mx/exlibris1/adam/objects/scj50/view/4/304132_000116214.pdf" TargetMode="Externa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3" Type="http://schemas.openxmlformats.org/officeDocument/2006/relationships/hyperlink" Target="https://sistemabibliotecario.scjn.gob.mx/exlibris1/adam/objects/scj50/view/4/302069_000115500.pdf" TargetMode="External"/><Relationship Id="rId2" Type="http://schemas.openxmlformats.org/officeDocument/2006/relationships/hyperlink" Target="https://mexico.unwomen.org/sites/default/files/Field%20Office%20Mexico/Documentos/Publicaciones/2020/Julio%202020/Interseccionalidad%20de%20las%20desigualdades%20de%20gnero%20en%20Mxico.pdf" TargetMode="Externa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3" Type="http://schemas.openxmlformats.org/officeDocument/2006/relationships/hyperlink" Target="https://docs.un.org/es/CEDAW/C/MEX/CO/10" TargetMode="External"/><Relationship Id="rId2" Type="http://schemas.openxmlformats.org/officeDocument/2006/relationships/hyperlink" Target="https://focus2030.org/es/Donde-encontrar-datos-sobre-las-desigualdades-de-genero-en-el-mundo/" TargetMode="External"/><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2" Type="http://schemas.openxmlformats.org/officeDocument/2006/relationships/image" Target="../media/image6.tiff"/><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hyperlink" Target="https://www.observatorioeconomico.cl/index.php/oe/article/view/405" TargetMode="Externa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hyperlink" Target="https://www.scjn.gob.mx/"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image" Target="../media/image2.tiff"/><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image" Target="../media/image3.tiff"/><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2" Type="http://schemas.openxmlformats.org/officeDocument/2006/relationships/image" Target="../media/image4.tiff"/><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2" Type="http://schemas.openxmlformats.org/officeDocument/2006/relationships/image" Target="../media/image5.tiff"/><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2" Type="http://schemas.openxmlformats.org/officeDocument/2006/relationships/hyperlink" Target="https://www.unodc.org/documents/bolivia/Infografia_10_Violencia_patrimonial_y_economica.pdf" TargetMode="External"/><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2" Type="http://schemas.openxmlformats.org/officeDocument/2006/relationships/hyperlink" Target="https://www.gob.mx/cms/uploads/attachment/file/242427/6__Enterate_Violencia_econo_mica_y_patrimonial_contra_las_mujeres_junio_170617.pdf" TargetMode="Externa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s://www.unodc.org/documents/bolivia/Infografia_10_Violencia_patrimonial_y_economica.pdf"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ítulo 3">
            <a:extLst>
              <a:ext uri="{FF2B5EF4-FFF2-40B4-BE49-F238E27FC236}">
                <a16:creationId xmlns:a16="http://schemas.microsoft.com/office/drawing/2014/main" id="{481C01DF-AC1D-914D-9CAB-013B49B96CA6}"/>
              </a:ext>
            </a:extLst>
          </p:cNvPr>
          <p:cNvSpPr>
            <a:spLocks noGrp="1"/>
          </p:cNvSpPr>
          <p:nvPr>
            <p:ph type="ctrTitle"/>
          </p:nvPr>
        </p:nvSpPr>
        <p:spPr>
          <a:xfrm rot="10800000" flipV="1">
            <a:off x="-3" y="0"/>
            <a:ext cx="11616267" cy="5638799"/>
          </a:xfrm>
        </p:spPr>
        <p:txBody>
          <a:bodyPr>
            <a:normAutofit fontScale="90000"/>
          </a:bodyPr>
          <a:lstStyle/>
          <a:p>
            <a:br>
              <a:rPr lang="es-MX" sz="3200" b="1" dirty="0"/>
            </a:br>
            <a:br>
              <a:rPr lang="es-MX" sz="3200" b="1" dirty="0"/>
            </a:br>
            <a:r>
              <a:rPr lang="es-MX" sz="3200" b="1" dirty="0"/>
              <a:t>AGRADECIMIENTO</a:t>
            </a:r>
            <a:br>
              <a:rPr lang="es-MX" sz="3200" b="1" dirty="0"/>
            </a:br>
            <a:br>
              <a:rPr lang="es-MX" sz="3200" dirty="0"/>
            </a:br>
            <a:r>
              <a:rPr lang="es-MX" sz="3200" dirty="0"/>
              <a:t>TRIBUNAL DE JUSTICIA ADMINISTRATIVA DEL ESTADO DE MÉXICO</a:t>
            </a:r>
            <a:br>
              <a:rPr lang="es-MX" sz="3200" dirty="0"/>
            </a:br>
            <a:br>
              <a:rPr lang="es-MX" sz="3200" dirty="0"/>
            </a:br>
            <a:r>
              <a:rPr lang="es-MX" sz="3200" dirty="0"/>
              <a:t>INSTITUTO DE JUSTICIA ADMINISTRATIVA</a:t>
            </a:r>
            <a:br>
              <a:rPr lang="es-MX" sz="3200" dirty="0"/>
            </a:br>
            <a:br>
              <a:rPr lang="es-MX" sz="3200" dirty="0"/>
            </a:br>
            <a:r>
              <a:rPr lang="es-MX" sz="3200" dirty="0"/>
              <a:t>COMITÉ DE IGUALDAD LABORAL Y NO DISCRIMINACIÓN, IGUALDAD DE GÉNERO Y ERRADICACIÓN DE LA VIOLENCIA.</a:t>
            </a:r>
            <a:br>
              <a:rPr lang="es-MX" sz="3200" dirty="0"/>
            </a:br>
            <a:br>
              <a:rPr lang="es-MX" sz="3200" dirty="0"/>
            </a:br>
            <a:r>
              <a:rPr lang="es-MX" sz="3200" dirty="0"/>
              <a:t>UNIDAD DE ASESORÍA COMISIONADA DEL TRIBUNAL.</a:t>
            </a:r>
            <a:br>
              <a:rPr lang="es-MX" sz="3200" dirty="0"/>
            </a:br>
            <a:br>
              <a:rPr lang="es-MX" sz="3200" dirty="0"/>
            </a:br>
            <a:r>
              <a:rPr lang="es-MX" sz="3200" dirty="0"/>
              <a:t>MAG. AMÉRICA ELIZABETH TREJO DE LA LUZ.</a:t>
            </a:r>
          </a:p>
        </p:txBody>
      </p:sp>
    </p:spTree>
    <p:extLst>
      <p:ext uri="{BB962C8B-B14F-4D97-AF65-F5344CB8AC3E}">
        <p14:creationId xmlns:p14="http://schemas.microsoft.com/office/powerpoint/2010/main" val="35152517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504305"/>
          </a:xfrm>
        </p:spPr>
        <p:txBody>
          <a:bodyPr>
            <a:normAutofit fontScale="90000"/>
          </a:bodyPr>
          <a:lstStyle/>
          <a:p>
            <a:r>
              <a:rPr lang="es-ES_tradnl" b="1" dirty="0"/>
              <a:t>CASO IN</a:t>
            </a:r>
            <a:r>
              <a:rPr lang="es-ES" b="1" dirty="0"/>
              <a:t>ÉS FERNÁNDEZ ORTEGA</a:t>
            </a:r>
            <a:endParaRPr lang="es-ES_tradnl" b="1" dirty="0"/>
          </a:p>
        </p:txBody>
      </p:sp>
      <p:sp>
        <p:nvSpPr>
          <p:cNvPr id="3" name="Marcador de contenido 2"/>
          <p:cNvSpPr>
            <a:spLocks noGrp="1"/>
          </p:cNvSpPr>
          <p:nvPr>
            <p:ph idx="1"/>
          </p:nvPr>
        </p:nvSpPr>
        <p:spPr>
          <a:xfrm>
            <a:off x="733269" y="1046135"/>
            <a:ext cx="10515600" cy="5069851"/>
          </a:xfrm>
        </p:spPr>
        <p:txBody>
          <a:bodyPr>
            <a:normAutofit/>
          </a:bodyPr>
          <a:lstStyle/>
          <a:p>
            <a:pPr marL="0" indent="0" algn="just">
              <a:lnSpc>
                <a:spcPct val="150000"/>
              </a:lnSpc>
              <a:buNone/>
            </a:pPr>
            <a:r>
              <a:rPr lang="es-ES_tradnl" dirty="0"/>
              <a:t>Adem</a:t>
            </a:r>
            <a:r>
              <a:rPr lang="es-ES" dirty="0"/>
              <a:t>ás, la Corte determinó que para el acceso a la justicia de personas indígenas “es indispensable que los Estados otorguen </a:t>
            </a:r>
            <a:r>
              <a:rPr lang="es-ES" b="1" dirty="0"/>
              <a:t>una protección efectiva</a:t>
            </a:r>
            <a:r>
              <a:rPr lang="es-ES" dirty="0"/>
              <a:t> que </a:t>
            </a:r>
            <a:r>
              <a:rPr lang="es-ES" u="sng" dirty="0"/>
              <a:t>tome en cuenta sus particularidades propias, sus características económicas y sociales, así como su situación de especial vulnerabilidad, su derecho consuetudinario, valores, usos y costumbres”.</a:t>
            </a:r>
          </a:p>
          <a:p>
            <a:pPr marL="0" indent="0" algn="just">
              <a:lnSpc>
                <a:spcPct val="150000"/>
              </a:lnSpc>
              <a:buNone/>
            </a:pPr>
            <a:endParaRPr lang="es-ES" u="sng" dirty="0"/>
          </a:p>
        </p:txBody>
      </p:sp>
    </p:spTree>
    <p:extLst>
      <p:ext uri="{BB962C8B-B14F-4D97-AF65-F5344CB8AC3E}">
        <p14:creationId xmlns:p14="http://schemas.microsoft.com/office/powerpoint/2010/main" val="3884149922"/>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1236134"/>
            <a:ext cx="10515600" cy="5256740"/>
          </a:xfrm>
        </p:spPr>
        <p:txBody>
          <a:bodyPr>
            <a:normAutofit/>
          </a:bodyPr>
          <a:lstStyle/>
          <a:p>
            <a:pPr marL="0" indent="0">
              <a:buNone/>
            </a:pPr>
            <a:r>
              <a:rPr lang="es-MX" b="1"/>
              <a:t>Prevalencia de violencia contra las mujeres de 15 años y más a lo largo de la vida según características sociodemográficas y tipo de violencia:</a:t>
            </a:r>
            <a:r>
              <a:rPr lang="es-MX"/>
              <a:t> </a:t>
            </a:r>
          </a:p>
          <a:p>
            <a:pPr marL="0" indent="0">
              <a:buNone/>
            </a:pPr>
            <a:r>
              <a:rPr lang="es-MX"/>
              <a:t>Fuente: INEGI. Encuesta Nacional sobre la Dinámica de las Relaciones en los Hogares (ENDIREH). Ediciones 2016 y 2021.</a:t>
            </a:r>
            <a:br>
              <a:rPr lang="es-MX"/>
            </a:br>
            <a:endParaRPr lang="es-MX" b="1"/>
          </a:p>
          <a:p>
            <a:pPr marL="0" indent="0" algn="ctr">
              <a:lnSpc>
                <a:spcPct val="150000"/>
              </a:lnSpc>
              <a:buNone/>
            </a:pPr>
            <a:r>
              <a:rPr lang="es-MX" b="1"/>
              <a:t>Económica o patrimonial y/o discriminación</a:t>
            </a:r>
          </a:p>
          <a:p>
            <a:pPr marL="0" indent="0" algn="just">
              <a:lnSpc>
                <a:spcPct val="150000"/>
              </a:lnSpc>
              <a:buNone/>
            </a:pPr>
            <a:endParaRPr lang="es-MX" b="1"/>
          </a:p>
          <a:p>
            <a:pPr marL="0" indent="0" algn="just">
              <a:lnSpc>
                <a:spcPct val="150000"/>
              </a:lnSpc>
              <a:buNone/>
            </a:pPr>
            <a:endParaRPr lang="es-MX" b="1"/>
          </a:p>
          <a:p>
            <a:pPr marL="0" indent="0" algn="just">
              <a:lnSpc>
                <a:spcPct val="150000"/>
              </a:lnSpc>
              <a:buNone/>
            </a:pPr>
            <a:endParaRPr lang="es-MX"/>
          </a:p>
        </p:txBody>
      </p:sp>
      <p:graphicFrame>
        <p:nvGraphicFramePr>
          <p:cNvPr id="6" name="Tabla 5">
            <a:extLst>
              <a:ext uri="{FF2B5EF4-FFF2-40B4-BE49-F238E27FC236}">
                <a16:creationId xmlns:a16="http://schemas.microsoft.com/office/drawing/2014/main" id="{39D9F4F0-86B2-534C-B72C-8E35AC5B7A29}"/>
              </a:ext>
            </a:extLst>
          </p:cNvPr>
          <p:cNvGraphicFramePr>
            <a:graphicFrameLocks noGrp="1"/>
          </p:cNvGraphicFramePr>
          <p:nvPr>
            <p:extLst>
              <p:ext uri="{D42A27DB-BD31-4B8C-83A1-F6EECF244321}">
                <p14:modId xmlns:p14="http://schemas.microsoft.com/office/powerpoint/2010/main" val="1067197119"/>
              </p:ext>
            </p:extLst>
          </p:nvPr>
        </p:nvGraphicFramePr>
        <p:xfrm>
          <a:off x="1032933" y="4080933"/>
          <a:ext cx="9956800" cy="1773767"/>
        </p:xfrm>
        <a:graphic>
          <a:graphicData uri="http://schemas.openxmlformats.org/drawingml/2006/table">
            <a:tbl>
              <a:tblPr firstRow="1" bandRow="1">
                <a:tableStyleId>{5C22544A-7EE6-4342-B048-85BDC9FD1C3A}</a:tableStyleId>
              </a:tblPr>
              <a:tblGrid>
                <a:gridCol w="4978400">
                  <a:extLst>
                    <a:ext uri="{9D8B030D-6E8A-4147-A177-3AD203B41FA5}">
                      <a16:colId xmlns:a16="http://schemas.microsoft.com/office/drawing/2014/main" val="78783609"/>
                    </a:ext>
                  </a:extLst>
                </a:gridCol>
                <a:gridCol w="4978400">
                  <a:extLst>
                    <a:ext uri="{9D8B030D-6E8A-4147-A177-3AD203B41FA5}">
                      <a16:colId xmlns:a16="http://schemas.microsoft.com/office/drawing/2014/main" val="3746451878"/>
                    </a:ext>
                  </a:extLst>
                </a:gridCol>
              </a:tblGrid>
              <a:tr h="440267">
                <a:tc>
                  <a:txBody>
                    <a:bodyPr/>
                    <a:lstStyle/>
                    <a:p>
                      <a:pPr algn="ctr"/>
                      <a:r>
                        <a:rPr lang="es-MX"/>
                        <a:t>2021</a:t>
                      </a:r>
                    </a:p>
                  </a:txBody>
                  <a:tcPr/>
                </a:tc>
                <a:tc>
                  <a:txBody>
                    <a:bodyPr/>
                    <a:lstStyle/>
                    <a:p>
                      <a:pPr algn="ctr"/>
                      <a:r>
                        <a:rPr lang="es-MX"/>
                        <a:t>2016</a:t>
                      </a:r>
                    </a:p>
                  </a:txBody>
                  <a:tcPr/>
                </a:tc>
                <a:extLst>
                  <a:ext uri="{0D108BD9-81ED-4DB2-BD59-A6C34878D82A}">
                    <a16:rowId xmlns:a16="http://schemas.microsoft.com/office/drawing/2014/main" val="1932360749"/>
                  </a:ext>
                </a:extLst>
              </a:tr>
              <a:tr h="1333500">
                <a:tc>
                  <a:txBody>
                    <a:bodyPr/>
                    <a:lstStyle/>
                    <a:p>
                      <a:pPr algn="l" fontAlgn="t"/>
                      <a:r>
                        <a:rPr lang="es-MX">
                          <a:effectLst/>
                        </a:rPr>
                        <a:t>RURAL                              23.5%</a:t>
                      </a:r>
                    </a:p>
                    <a:p>
                      <a:pPr algn="l" fontAlgn="t"/>
                      <a:endParaRPr lang="es-MX">
                        <a:effectLst/>
                      </a:endParaRPr>
                    </a:p>
                    <a:p>
                      <a:pPr algn="l" fontAlgn="t"/>
                      <a:r>
                        <a:rPr lang="es-MX">
                          <a:effectLst/>
                        </a:rPr>
                        <a:t>URBANA.                          28.6%</a:t>
                      </a:r>
                    </a:p>
                  </a:txBody>
                  <a:tcPr marL="47625" marR="47625" marT="47625" marB="47625"/>
                </a:tc>
                <a:tc>
                  <a:txBody>
                    <a:bodyPr/>
                    <a:lstStyle/>
                    <a:p>
                      <a:pPr algn="ctr" fontAlgn="t"/>
                      <a:r>
                        <a:rPr lang="es-MX">
                          <a:effectLst/>
                        </a:rPr>
                        <a:t>23.0%</a:t>
                      </a:r>
                    </a:p>
                    <a:p>
                      <a:pPr algn="ctr" fontAlgn="t"/>
                      <a:endParaRPr lang="es-MX">
                        <a:effectLst/>
                      </a:endParaRPr>
                    </a:p>
                    <a:p>
                      <a:pPr algn="ctr" fontAlgn="t"/>
                      <a:r>
                        <a:rPr lang="es-MX">
                          <a:effectLst/>
                        </a:rPr>
                        <a:t>30.6%</a:t>
                      </a:r>
                    </a:p>
                  </a:txBody>
                  <a:tcPr marL="47625" marR="47625" marT="47625" marB="47625"/>
                </a:tc>
                <a:extLst>
                  <a:ext uri="{0D108BD9-81ED-4DB2-BD59-A6C34878D82A}">
                    <a16:rowId xmlns:a16="http://schemas.microsoft.com/office/drawing/2014/main" val="829239806"/>
                  </a:ext>
                </a:extLst>
              </a:tr>
            </a:tbl>
          </a:graphicData>
        </a:graphic>
      </p:graphicFrame>
    </p:spTree>
    <p:extLst>
      <p:ext uri="{BB962C8B-B14F-4D97-AF65-F5344CB8AC3E}">
        <p14:creationId xmlns:p14="http://schemas.microsoft.com/office/powerpoint/2010/main" val="2878652344"/>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1439333" y="1236134"/>
            <a:ext cx="9330267" cy="5256740"/>
          </a:xfrm>
        </p:spPr>
        <p:txBody>
          <a:bodyPr>
            <a:normAutofit/>
          </a:bodyPr>
          <a:lstStyle/>
          <a:p>
            <a:pPr marL="0" indent="0" algn="ctr">
              <a:lnSpc>
                <a:spcPct val="150000"/>
              </a:lnSpc>
              <a:buNone/>
            </a:pPr>
            <a:r>
              <a:rPr lang="es-MX" b="1" dirty="0"/>
              <a:t>REFLEXIÓN:</a:t>
            </a:r>
          </a:p>
          <a:p>
            <a:pPr marL="0" indent="0" algn="just">
              <a:lnSpc>
                <a:spcPct val="150000"/>
              </a:lnSpc>
              <a:buNone/>
            </a:pPr>
            <a:r>
              <a:rPr lang="es-MX" b="1" dirty="0"/>
              <a:t>¿ERA PROCEDENTE O NO LA APLICACIÓN DE LA PERSPECTIVA DE GÉNERO COMO SE SOLICITÓ?</a:t>
            </a:r>
          </a:p>
        </p:txBody>
      </p:sp>
    </p:spTree>
    <p:extLst>
      <p:ext uri="{BB962C8B-B14F-4D97-AF65-F5344CB8AC3E}">
        <p14:creationId xmlns:p14="http://schemas.microsoft.com/office/powerpoint/2010/main" val="720716137"/>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BIBLIOGRAFÍA</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lstStyle/>
          <a:p>
            <a:pPr marL="0" indent="0">
              <a:buNone/>
            </a:pPr>
            <a:r>
              <a:rPr lang="es-MX" b="1"/>
              <a:t>¿CÓMO SE PRUEBA LA VIOLENCIA POR RAZONES DE GENERO EN LOS PROCESOS JUDICIALES?</a:t>
            </a:r>
          </a:p>
          <a:p>
            <a:r>
              <a:rPr lang="es-MX">
                <a:hlinkClick r:id="rId2"/>
              </a:rPr>
              <a:t>https://sistemabibliotecario.scjn.gob.mx/exlibris1/adam/objects/scj50/view/4/304132_000116214.pdf</a:t>
            </a:r>
            <a:endParaRPr lang="es-MX"/>
          </a:p>
          <a:p>
            <a:endParaRPr lang="es-MX" b="1"/>
          </a:p>
          <a:p>
            <a:pPr marL="0" indent="0" algn="just">
              <a:buNone/>
            </a:pPr>
            <a:r>
              <a:rPr lang="es-MX" b="1"/>
              <a:t>MANUAL CON PERSPECTIVA DE GÉNERO EN MATERIA ADMINISTRATIVA.</a:t>
            </a:r>
          </a:p>
          <a:p>
            <a:pPr marL="0" indent="0" algn="just">
              <a:buNone/>
            </a:pPr>
            <a:endParaRPr lang="es-MX" b="1"/>
          </a:p>
          <a:p>
            <a:pPr marL="0" indent="0" algn="just">
              <a:buNone/>
            </a:pPr>
            <a:r>
              <a:rPr lang="es-MX" b="1">
                <a:hlinkClick r:id="rId3"/>
              </a:rPr>
              <a:t>https://sistemabibliotecario.scjn.gob.mx/exlibris/aleph/a24_1/apache_media/Q5X2GECM1CHQUAJM6F35KYUJV8LMKK.pdf</a:t>
            </a:r>
            <a:endParaRPr lang="es-MX" b="1"/>
          </a:p>
          <a:p>
            <a:pPr marL="0" indent="0" algn="just">
              <a:buNone/>
            </a:pPr>
            <a:endParaRPr lang="es-MX" b="1"/>
          </a:p>
        </p:txBody>
      </p:sp>
    </p:spTree>
    <p:extLst>
      <p:ext uri="{BB962C8B-B14F-4D97-AF65-F5344CB8AC3E}">
        <p14:creationId xmlns:p14="http://schemas.microsoft.com/office/powerpoint/2010/main" val="3818168831"/>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BIBLIOGRAFÍA</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lstStyle/>
          <a:p>
            <a:pPr marL="0" indent="0" algn="just">
              <a:buNone/>
            </a:pPr>
            <a:r>
              <a:rPr lang="es-MX" b="1"/>
              <a:t>INTERSECCIONALIDAD DE LAS DESIGUALDADES DE GÉNERO EN MÉXICO. ONU MUJERES </a:t>
            </a:r>
          </a:p>
          <a:p>
            <a:pPr marL="0" indent="0" algn="just">
              <a:buNone/>
            </a:pPr>
            <a:r>
              <a:rPr lang="es-MX" b="1">
                <a:hlinkClick r:id="rId2"/>
              </a:rPr>
              <a:t>https://mexico.unwomen.org/sites/default/files/Field%20Office%20Mexico/Documentos/Publicaciones/2020/Julio%202020/Interseccionalidad%20de%20las%20desigualdades%20de%20gnero%20en%20Mxico.pdf</a:t>
            </a:r>
            <a:endParaRPr lang="es-MX"/>
          </a:p>
          <a:p>
            <a:pPr marL="0" indent="0" algn="just">
              <a:buNone/>
            </a:pPr>
            <a:r>
              <a:rPr lang="es-MX" b="1"/>
              <a:t>MANUAL PARA JUZGAR CON PERSPECTIVA DE GÉNERO EN MATERIA ADMINISTRATIVA. DIANA RANGEL LEÓN Y ESTEFANÍA VELA BARBA, COORDINADORAS.</a:t>
            </a:r>
          </a:p>
          <a:p>
            <a:pPr marL="0" indent="0" algn="just">
              <a:buNone/>
            </a:pPr>
            <a:r>
              <a:rPr lang="es-MX" b="1">
                <a:hlinkClick r:id="rId3"/>
              </a:rPr>
              <a:t>https://sistemabibliotecario.scjn.gob.mx/exlibris1/adam/objects/scj50/view/4/302069_000115500.pdf</a:t>
            </a:r>
            <a:endParaRPr lang="es-MX" b="1"/>
          </a:p>
          <a:p>
            <a:pPr marL="0" indent="0" algn="just">
              <a:buNone/>
            </a:pPr>
            <a:endParaRPr lang="es-MX" b="1"/>
          </a:p>
        </p:txBody>
      </p:sp>
    </p:spTree>
    <p:extLst>
      <p:ext uri="{BB962C8B-B14F-4D97-AF65-F5344CB8AC3E}">
        <p14:creationId xmlns:p14="http://schemas.microsoft.com/office/powerpoint/2010/main" val="3823005130"/>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BIBLIOGRAFÍA</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lstStyle/>
          <a:p>
            <a:pPr marL="0" indent="0" algn="just">
              <a:buNone/>
            </a:pPr>
            <a:r>
              <a:rPr lang="es-MX" b="1" dirty="0"/>
              <a:t>¿DÓNDE ENCONTRAR DATOS SOBRE LAS DESIGUALDADES DE GÉNERO EN EL MUNDO?</a:t>
            </a:r>
          </a:p>
          <a:p>
            <a:pPr marL="0" indent="0" algn="just">
              <a:buNone/>
            </a:pPr>
            <a:r>
              <a:rPr lang="es-MX" b="1" dirty="0">
                <a:hlinkClick r:id="rId2"/>
              </a:rPr>
              <a:t>https://focus2030.org/es/Donde-encontrar-datos-sobre-las-desigualdades-de-genero-en-el-mundo/</a:t>
            </a:r>
            <a:endParaRPr lang="es-MX" b="1" dirty="0"/>
          </a:p>
          <a:p>
            <a:pPr marL="0" indent="0" algn="just">
              <a:buNone/>
            </a:pPr>
            <a:endParaRPr lang="es-MX" b="1" dirty="0"/>
          </a:p>
          <a:p>
            <a:pPr marL="0" indent="0" algn="just">
              <a:buNone/>
            </a:pPr>
            <a:r>
              <a:rPr lang="es-MX" dirty="0"/>
              <a:t>Observaciones finales sobre el décimo informe periódico de México. Aprobadas por el Comité en su 91er período de sesiones (16 de junio a 4 de julio de 2025).</a:t>
            </a:r>
            <a:endParaRPr lang="es-MX" b="1" dirty="0"/>
          </a:p>
          <a:p>
            <a:pPr marL="0" indent="0" algn="just">
              <a:buNone/>
            </a:pPr>
            <a:r>
              <a:rPr lang="es-MX" b="1" dirty="0">
                <a:hlinkClick r:id="rId3"/>
              </a:rPr>
              <a:t>https://docs.un.org/es/CEDAW/C/MEX/CO/10</a:t>
            </a:r>
            <a:endParaRPr lang="es-MX" b="1" dirty="0"/>
          </a:p>
          <a:p>
            <a:pPr marL="0" indent="0" algn="just">
              <a:buNone/>
            </a:pPr>
            <a:endParaRPr lang="es-MX" b="1" dirty="0"/>
          </a:p>
        </p:txBody>
      </p:sp>
    </p:spTree>
    <p:extLst>
      <p:ext uri="{BB962C8B-B14F-4D97-AF65-F5344CB8AC3E}">
        <p14:creationId xmlns:p14="http://schemas.microsoft.com/office/powerpoint/2010/main" val="4047256719"/>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CE8EB437-A90E-B84E-A141-0267002E7A05}"/>
              </a:ext>
            </a:extLst>
          </p:cNvPr>
          <p:cNvSpPr>
            <a:spLocks noGrp="1"/>
          </p:cNvSpPr>
          <p:nvPr>
            <p:ph type="title"/>
          </p:nvPr>
        </p:nvSpPr>
        <p:spPr/>
        <p:txBody>
          <a:bodyPr/>
          <a:lstStyle/>
          <a:p>
            <a:pPr algn="ctr"/>
            <a:r>
              <a:rPr lang="es-MX">
                <a:solidFill>
                  <a:srgbClr val="002060"/>
                </a:solidFill>
              </a:rPr>
              <a:t>BIBLIOGRAFÍA</a:t>
            </a:r>
          </a:p>
        </p:txBody>
      </p:sp>
      <p:sp>
        <p:nvSpPr>
          <p:cNvPr id="3" name="Marcador de contenido 2">
            <a:extLst>
              <a:ext uri="{FF2B5EF4-FFF2-40B4-BE49-F238E27FC236}">
                <a16:creationId xmlns:a16="http://schemas.microsoft.com/office/drawing/2014/main" id="{7BD1614F-2F07-2A48-A1ED-0F6ACDE9E74C}"/>
              </a:ext>
            </a:extLst>
          </p:cNvPr>
          <p:cNvSpPr>
            <a:spLocks noGrp="1"/>
          </p:cNvSpPr>
          <p:nvPr>
            <p:ph idx="1"/>
          </p:nvPr>
        </p:nvSpPr>
        <p:spPr/>
        <p:txBody>
          <a:bodyPr>
            <a:normAutofit fontScale="92500" lnSpcReduction="10000"/>
          </a:bodyPr>
          <a:lstStyle/>
          <a:p>
            <a:pPr algn="just"/>
            <a:r>
              <a:rPr lang="es-ES_tradnl" dirty="0">
                <a:solidFill>
                  <a:srgbClr val="0070C0"/>
                </a:solidFill>
              </a:rPr>
              <a:t>PROTOCOLO PARA JUZGAR CON PERSPECTIVA DE G</a:t>
            </a:r>
            <a:r>
              <a:rPr lang="es-ES" dirty="0">
                <a:solidFill>
                  <a:srgbClr val="0070C0"/>
                </a:solidFill>
              </a:rPr>
              <a:t>ÉNERO. HACIENDO REALIDAD EL DERECHO A LA IGUALDAD (SUPREMA CORTE DE JUSTICIA DE LA NACIÓN).</a:t>
            </a:r>
            <a:endParaRPr lang="es-ES_tradnl" dirty="0">
              <a:solidFill>
                <a:srgbClr val="0070C0"/>
              </a:solidFill>
            </a:endParaRPr>
          </a:p>
          <a:p>
            <a:pPr algn="just"/>
            <a:endParaRPr lang="es-ES_tradnl" dirty="0">
              <a:solidFill>
                <a:srgbClr val="0070C0"/>
              </a:solidFill>
            </a:endParaRPr>
          </a:p>
          <a:p>
            <a:pPr algn="just"/>
            <a:r>
              <a:rPr lang="es-ES_tradnl" dirty="0">
                <a:solidFill>
                  <a:srgbClr val="0070C0"/>
                </a:solidFill>
              </a:rPr>
              <a:t>MANUAL PARA UNA IMPARTICI</a:t>
            </a:r>
            <a:r>
              <a:rPr lang="es-ES" dirty="0">
                <a:solidFill>
                  <a:srgbClr val="0070C0"/>
                </a:solidFill>
              </a:rPr>
              <a:t>ÓN INTERSECCIONAL DE JUSTICIA CON PERSPECTIVA DE GÉNERO (COMITÉ INTERINSTITUCIONAL DE IGUALDAD DE GÉNERO DEL PODER JUDICIAL DE LA FEDERACIÓN).</a:t>
            </a:r>
          </a:p>
          <a:p>
            <a:pPr algn="just"/>
            <a:endParaRPr lang="es-ES" dirty="0">
              <a:solidFill>
                <a:srgbClr val="0070C0"/>
              </a:solidFill>
            </a:endParaRPr>
          </a:p>
          <a:p>
            <a:pPr algn="just"/>
            <a:r>
              <a:rPr lang="es-ES" dirty="0">
                <a:solidFill>
                  <a:srgbClr val="0070C0"/>
                </a:solidFill>
              </a:rPr>
              <a:t>GUÍA PARA LA APLICACIÓN DE LA CONVENCIÓN INTERAMERICANA PARA PREVENIR, SANCIONAL Y ERRADICAR LA VIOLENCIA CONTRA LA MUJER (CONVENCIÓN DE BELÉM DO PARÁ. MESECVI 2014).</a:t>
            </a:r>
            <a:endParaRPr lang="es-ES_tradnl" dirty="0">
              <a:solidFill>
                <a:srgbClr val="0070C0"/>
              </a:solidFill>
            </a:endParaRPr>
          </a:p>
          <a:p>
            <a:endParaRPr lang="es-MX"/>
          </a:p>
        </p:txBody>
      </p:sp>
    </p:spTree>
    <p:extLst>
      <p:ext uri="{BB962C8B-B14F-4D97-AF65-F5344CB8AC3E}">
        <p14:creationId xmlns:p14="http://schemas.microsoft.com/office/powerpoint/2010/main" val="1445515246"/>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rcador de contenido 4"/>
          <p:cNvPicPr>
            <a:picLocks noGrp="1" noChangeAspect="1"/>
          </p:cNvPicPr>
          <p:nvPr>
            <p:ph idx="1"/>
          </p:nvPr>
        </p:nvPicPr>
        <p:blipFill>
          <a:blip r:embed="rId2"/>
          <a:stretch>
            <a:fillRect/>
          </a:stretch>
        </p:blipFill>
        <p:spPr>
          <a:xfrm>
            <a:off x="162560" y="731520"/>
            <a:ext cx="11541760" cy="5852160"/>
          </a:xfrm>
          <a:prstGeom prst="rect">
            <a:avLst/>
          </a:prstGeom>
        </p:spPr>
      </p:pic>
    </p:spTree>
    <p:extLst>
      <p:ext uri="{BB962C8B-B14F-4D97-AF65-F5344CB8AC3E}">
        <p14:creationId xmlns:p14="http://schemas.microsoft.com/office/powerpoint/2010/main" val="4096033699"/>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Marcador de contenido 2">
            <a:extLst>
              <a:ext uri="{FF2B5EF4-FFF2-40B4-BE49-F238E27FC236}">
                <a16:creationId xmlns:a16="http://schemas.microsoft.com/office/drawing/2014/main" id="{16279EB4-0B0C-5B42-8228-6A93384087DD}"/>
              </a:ext>
            </a:extLst>
          </p:cNvPr>
          <p:cNvSpPr>
            <a:spLocks noGrp="1"/>
          </p:cNvSpPr>
          <p:nvPr>
            <p:ph idx="1"/>
          </p:nvPr>
        </p:nvSpPr>
        <p:spPr>
          <a:xfrm>
            <a:off x="838200" y="609600"/>
            <a:ext cx="10515600" cy="5567363"/>
          </a:xfrm>
        </p:spPr>
        <p:txBody>
          <a:bodyPr>
            <a:normAutofit/>
          </a:bodyPr>
          <a:lstStyle/>
          <a:p>
            <a:pPr marL="0" indent="0">
              <a:buNone/>
            </a:pPr>
            <a:endParaRPr lang="es-MX" b="1" dirty="0"/>
          </a:p>
          <a:p>
            <a:pPr marL="0" indent="0" algn="ctr">
              <a:lnSpc>
                <a:spcPct val="150000"/>
              </a:lnSpc>
              <a:buNone/>
            </a:pPr>
            <a:endParaRPr lang="es-MX" b="1" i="1" dirty="0">
              <a:effectLst/>
            </a:endParaRPr>
          </a:p>
          <a:p>
            <a:pPr marL="0" indent="0" algn="ctr">
              <a:lnSpc>
                <a:spcPct val="150000"/>
              </a:lnSpc>
              <a:buNone/>
            </a:pPr>
            <a:r>
              <a:rPr lang="es-MX" b="1" i="1" dirty="0">
                <a:effectLst/>
              </a:rPr>
              <a:t>"Nuestros sueños y anhelos no tienen género. No permitamos que nos limiten por ser hombres y mujeres.”</a:t>
            </a:r>
          </a:p>
          <a:p>
            <a:pPr marL="0" indent="0" algn="ctr">
              <a:lnSpc>
                <a:spcPct val="150000"/>
              </a:lnSpc>
              <a:buNone/>
            </a:pPr>
            <a:r>
              <a:rPr lang="es-MX" dirty="0"/>
              <a:t>Elvia Carrillo Puerto (Activista y política feminista yucateca):</a:t>
            </a:r>
          </a:p>
          <a:p>
            <a:pPr marL="0" indent="0" algn="ctr">
              <a:lnSpc>
                <a:spcPct val="150000"/>
              </a:lnSpc>
              <a:buNone/>
            </a:pPr>
            <a:endParaRPr lang="es-MX" dirty="0">
              <a:solidFill>
                <a:srgbClr val="002060"/>
              </a:solidFill>
            </a:endParaRPr>
          </a:p>
          <a:p>
            <a:pPr marL="0" indent="0" algn="ctr">
              <a:lnSpc>
                <a:spcPct val="150000"/>
              </a:lnSpc>
              <a:buNone/>
            </a:pPr>
            <a:r>
              <a:rPr lang="es-MX" dirty="0">
                <a:solidFill>
                  <a:srgbClr val="002060"/>
                </a:solidFill>
              </a:rPr>
              <a:t>GRACIAS</a:t>
            </a:r>
          </a:p>
        </p:txBody>
      </p:sp>
    </p:spTree>
    <p:extLst>
      <p:ext uri="{BB962C8B-B14F-4D97-AF65-F5344CB8AC3E}">
        <p14:creationId xmlns:p14="http://schemas.microsoft.com/office/powerpoint/2010/main" val="207733956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504305"/>
          </a:xfrm>
        </p:spPr>
        <p:txBody>
          <a:bodyPr>
            <a:normAutofit fontScale="90000"/>
          </a:bodyPr>
          <a:lstStyle/>
          <a:p>
            <a:r>
              <a:rPr lang="es-ES_tradnl" b="1" dirty="0"/>
              <a:t>CASO IN</a:t>
            </a:r>
            <a:r>
              <a:rPr lang="es-ES" b="1" dirty="0"/>
              <a:t>ÉS FERNÁNDEZ ORTEGA</a:t>
            </a:r>
            <a:endParaRPr lang="es-ES_tradnl" b="1" dirty="0"/>
          </a:p>
        </p:txBody>
      </p:sp>
      <p:sp>
        <p:nvSpPr>
          <p:cNvPr id="3" name="Marcador de contenido 2"/>
          <p:cNvSpPr>
            <a:spLocks noGrp="1"/>
          </p:cNvSpPr>
          <p:nvPr>
            <p:ph idx="1"/>
          </p:nvPr>
        </p:nvSpPr>
        <p:spPr>
          <a:xfrm>
            <a:off x="733269" y="1659467"/>
            <a:ext cx="10515600" cy="4456519"/>
          </a:xfrm>
        </p:spPr>
        <p:txBody>
          <a:bodyPr>
            <a:normAutofit/>
          </a:bodyPr>
          <a:lstStyle/>
          <a:p>
            <a:pPr algn="just"/>
            <a:endParaRPr lang="es-ES" u="sng" dirty="0"/>
          </a:p>
          <a:p>
            <a:pPr marL="0" indent="0" algn="just">
              <a:lnSpc>
                <a:spcPct val="150000"/>
              </a:lnSpc>
              <a:buNone/>
            </a:pPr>
            <a:r>
              <a:rPr lang="es-ES" dirty="0"/>
              <a:t>Este caso </a:t>
            </a:r>
            <a:r>
              <a:rPr lang="es-ES" u="sng" dirty="0"/>
              <a:t>es un ejemplo de cómo la interseccionalidad de sexo, raza y la condición económica devienen en actos de discriminación y violencia, </a:t>
            </a:r>
            <a:r>
              <a:rPr lang="es-ES" dirty="0"/>
              <a:t>lo que provoca el inacceso a los derechos. </a:t>
            </a:r>
            <a:endParaRPr lang="es-ES_tradnl" dirty="0"/>
          </a:p>
        </p:txBody>
      </p:sp>
    </p:spTree>
    <p:extLst>
      <p:ext uri="{BB962C8B-B14F-4D97-AF65-F5344CB8AC3E}">
        <p14:creationId xmlns:p14="http://schemas.microsoft.com/office/powerpoint/2010/main" val="193808222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b="1"/>
              <a:t>Concepto importante:</a:t>
            </a:r>
          </a:p>
          <a:p>
            <a:pPr marL="0" indent="0" algn="just">
              <a:lnSpc>
                <a:spcPct val="150000"/>
              </a:lnSpc>
              <a:buNone/>
            </a:pPr>
            <a:r>
              <a:rPr lang="es-MX" b="1"/>
              <a:t>Transversalidad</a:t>
            </a:r>
            <a:r>
              <a:rPr lang="es-MX"/>
              <a:t>, es una estrategia para tiene por objeto garantizar que las experiencias, necesidades y prioridades de las Mujeres y Hombres </a:t>
            </a:r>
            <a:r>
              <a:rPr lang="es-MX" b="1"/>
              <a:t>se incorporen por igual en todas las políticas, leyes y programas,</a:t>
            </a:r>
            <a:r>
              <a:rPr lang="es-MX"/>
              <a:t> para lograr una igualdad sustantiva real.</a:t>
            </a:r>
          </a:p>
        </p:txBody>
      </p:sp>
    </p:spTree>
    <p:extLst>
      <p:ext uri="{BB962C8B-B14F-4D97-AF65-F5344CB8AC3E}">
        <p14:creationId xmlns:p14="http://schemas.microsoft.com/office/powerpoint/2010/main" val="24597702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b="1" dirty="0"/>
              <a:t>Contexto nacional e internacional.</a:t>
            </a:r>
          </a:p>
          <a:p>
            <a:pPr marL="0" indent="0" algn="just">
              <a:lnSpc>
                <a:spcPct val="150000"/>
              </a:lnSpc>
              <a:buNone/>
            </a:pPr>
            <a:r>
              <a:rPr lang="es-MX" dirty="0"/>
              <a:t>Desde la sentencia de la Corte IDH, </a:t>
            </a:r>
            <a:r>
              <a:rPr lang="es-MX" b="1" dirty="0"/>
              <a:t>Caso González y otras </a:t>
            </a:r>
            <a:r>
              <a:rPr lang="es-MX" dirty="0"/>
              <a:t>(Campo algodonero) vs. México, que se centró en los casos de </a:t>
            </a:r>
            <a:r>
              <a:rPr lang="es-MX" b="1" dirty="0"/>
              <a:t>Claudia, Esmeralda y Laura,</a:t>
            </a:r>
            <a:r>
              <a:rPr lang="es-MX" dirty="0"/>
              <a:t> sentencia del 16 de noviembre de 2009.</a:t>
            </a:r>
          </a:p>
          <a:p>
            <a:pPr marL="0" indent="0" algn="just">
              <a:lnSpc>
                <a:spcPct val="150000"/>
              </a:lnSpc>
              <a:buNone/>
            </a:pPr>
            <a:r>
              <a:rPr lang="es-MX" dirty="0"/>
              <a:t>La reforma constitucional del 2011, </a:t>
            </a:r>
            <a:r>
              <a:rPr lang="es-ES" dirty="0"/>
              <a:t>en materia de derechos humanos  que  derivó en colocar a  </a:t>
            </a:r>
            <a:r>
              <a:rPr lang="es-ES" b="1" dirty="0"/>
              <a:t>la persona y sus derechos como eje central de la impartición de justicia.</a:t>
            </a:r>
            <a:endParaRPr lang="es-MX" dirty="0"/>
          </a:p>
          <a:p>
            <a:pPr marL="0" indent="0" algn="just">
              <a:lnSpc>
                <a:spcPct val="150000"/>
              </a:lnSpc>
              <a:buNone/>
            </a:pPr>
            <a:endParaRPr lang="es-MX" dirty="0"/>
          </a:p>
        </p:txBody>
      </p:sp>
    </p:spTree>
    <p:extLst>
      <p:ext uri="{BB962C8B-B14F-4D97-AF65-F5344CB8AC3E}">
        <p14:creationId xmlns:p14="http://schemas.microsoft.com/office/powerpoint/2010/main" val="348563853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519295"/>
          </a:xfrm>
        </p:spPr>
        <p:txBody>
          <a:bodyPr>
            <a:normAutofit fontScale="90000"/>
          </a:bodyPr>
          <a:lstStyle/>
          <a:p>
            <a:r>
              <a:rPr lang="es-MX" b="1">
                <a:solidFill>
                  <a:srgbClr val="002060"/>
                </a:solidFill>
              </a:rPr>
              <a:t>TALLER  DE  PERSPECTIVA DE GÉNERO.</a:t>
            </a:r>
            <a:endParaRPr lang="es-ES_tradnl" b="1" dirty="0">
              <a:solidFill>
                <a:srgbClr val="0070C0"/>
              </a:solidFill>
            </a:endParaRPr>
          </a:p>
        </p:txBody>
      </p:sp>
      <p:sp>
        <p:nvSpPr>
          <p:cNvPr id="3" name="Marcador de contenido 2"/>
          <p:cNvSpPr>
            <a:spLocks noGrp="1"/>
          </p:cNvSpPr>
          <p:nvPr>
            <p:ph idx="1"/>
          </p:nvPr>
        </p:nvSpPr>
        <p:spPr>
          <a:xfrm>
            <a:off x="838200" y="1016156"/>
            <a:ext cx="10515600" cy="5399634"/>
          </a:xfrm>
        </p:spPr>
        <p:txBody>
          <a:bodyPr/>
          <a:lstStyle/>
          <a:p>
            <a:pPr marL="0" indent="0" algn="just">
              <a:lnSpc>
                <a:spcPct val="150000"/>
              </a:lnSpc>
              <a:buNone/>
            </a:pPr>
            <a:r>
              <a:rPr lang="es-ES" dirty="0"/>
              <a:t>En la Reforma del 2011,  se reafirman el compromiso de las autoridades del Estado Mexicano de </a:t>
            </a:r>
            <a:r>
              <a:rPr lang="es-ES" b="1" dirty="0"/>
              <a:t>incorporar en su quehacer jurisdiccional los tratados internacionales </a:t>
            </a:r>
            <a:r>
              <a:rPr lang="es-ES" dirty="0"/>
              <a:t>en materia de derechos humanos como derecho nacional de origen internacional.</a:t>
            </a:r>
          </a:p>
          <a:p>
            <a:pPr marL="0" indent="0" algn="just">
              <a:lnSpc>
                <a:spcPct val="150000"/>
              </a:lnSpc>
              <a:buNone/>
            </a:pPr>
            <a:r>
              <a:rPr lang="es-MX" dirty="0"/>
              <a:t>Son antecedentes relevantes para comprender porque se empezó a construir un </a:t>
            </a:r>
            <a:r>
              <a:rPr lang="es-MX" b="1" dirty="0"/>
              <a:t>analisis diferente en los casos donde se evidencia una desigualdad, discriminación, asimetría de poder o de violencia</a:t>
            </a:r>
            <a:r>
              <a:rPr lang="es-MX" dirty="0"/>
              <a:t>.</a:t>
            </a:r>
          </a:p>
          <a:p>
            <a:pPr marL="0" indent="0" algn="just">
              <a:lnSpc>
                <a:spcPct val="150000"/>
              </a:lnSpc>
              <a:buNone/>
            </a:pPr>
            <a:endParaRPr lang="es-ES" dirty="0"/>
          </a:p>
        </p:txBody>
      </p:sp>
    </p:spTree>
    <p:extLst>
      <p:ext uri="{BB962C8B-B14F-4D97-AF65-F5344CB8AC3E}">
        <p14:creationId xmlns:p14="http://schemas.microsoft.com/office/powerpoint/2010/main" val="286210489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8180" y="392819"/>
            <a:ext cx="10515600" cy="553851"/>
          </a:xfrm>
        </p:spPr>
        <p:txBody>
          <a:bodyPr>
            <a:normAutofit fontScale="90000"/>
          </a:bodyPr>
          <a:lstStyle/>
          <a:p>
            <a:r>
              <a:rPr lang="es-MX" b="1">
                <a:solidFill>
                  <a:srgbClr val="002060"/>
                </a:solidFill>
              </a:rPr>
              <a:t>TALLER  DE  PERSPECTIVA DE GÉNERO</a:t>
            </a:r>
            <a:r>
              <a:rPr lang="es-ES_tradnl" b="1" dirty="0">
                <a:solidFill>
                  <a:srgbClr val="0070C0"/>
                </a:solidFill>
              </a:rPr>
              <a:t>.</a:t>
            </a:r>
          </a:p>
        </p:txBody>
      </p:sp>
      <p:sp>
        <p:nvSpPr>
          <p:cNvPr id="3" name="Marcador de contenido 2"/>
          <p:cNvSpPr>
            <a:spLocks noGrp="1"/>
          </p:cNvSpPr>
          <p:nvPr>
            <p:ph idx="1"/>
          </p:nvPr>
        </p:nvSpPr>
        <p:spPr>
          <a:xfrm>
            <a:off x="838200" y="974362"/>
            <a:ext cx="10515600" cy="5202601"/>
          </a:xfrm>
        </p:spPr>
        <p:txBody>
          <a:bodyPr>
            <a:noAutofit/>
          </a:bodyPr>
          <a:lstStyle/>
          <a:p>
            <a:pPr algn="just"/>
            <a:r>
              <a:rPr lang="es-ES_tradnl" sz="2600" dirty="0"/>
              <a:t>Convenci</a:t>
            </a:r>
            <a:r>
              <a:rPr lang="es-ES" sz="2600" dirty="0"/>
              <a:t>ón Internacional sobre la Eliminación de todas las formas de </a:t>
            </a:r>
            <a:r>
              <a:rPr lang="es-ES" sz="2600" b="1" dirty="0"/>
              <a:t>discriminación racial. </a:t>
            </a:r>
            <a:r>
              <a:rPr lang="es-ES" sz="2600" dirty="0"/>
              <a:t>Adoptada por la Asamblea General, ONU, 21/dic/1965.</a:t>
            </a:r>
            <a:endParaRPr lang="es-ES_tradnl" sz="2600" dirty="0"/>
          </a:p>
          <a:p>
            <a:pPr algn="just"/>
            <a:r>
              <a:rPr lang="es-ES_tradnl" sz="2600" dirty="0"/>
              <a:t>Convenci</a:t>
            </a:r>
            <a:r>
              <a:rPr lang="es-ES" sz="2600" dirty="0"/>
              <a:t>ón Americana sobre </a:t>
            </a:r>
            <a:r>
              <a:rPr lang="es-ES" sz="2600" b="1" dirty="0"/>
              <a:t>Derechos Humanos </a:t>
            </a:r>
            <a:r>
              <a:rPr lang="es-ES" sz="2600" dirty="0"/>
              <a:t>(Pacto de San José), adoptada por la Asamblea General, OEA, 22/Nov/1969.</a:t>
            </a:r>
          </a:p>
          <a:p>
            <a:pPr algn="just"/>
            <a:r>
              <a:rPr lang="es-ES" sz="2600" dirty="0"/>
              <a:t>Convención Interamericana para Prevenir, Sancionar y Erradicar la </a:t>
            </a:r>
            <a:r>
              <a:rPr lang="es-ES" sz="2600" b="1" dirty="0"/>
              <a:t>Violencia contra la Mujer</a:t>
            </a:r>
            <a:r>
              <a:rPr lang="es-ES" sz="2600" dirty="0"/>
              <a:t>. Adoptada por la Asamblea General, OEA, </a:t>
            </a:r>
            <a:r>
              <a:rPr lang="es-ES" sz="2600" b="1" dirty="0"/>
              <a:t>1994,</a:t>
            </a:r>
            <a:r>
              <a:rPr lang="es-ES" sz="2600" dirty="0"/>
              <a:t> Convención de Belém Do Pará.</a:t>
            </a:r>
          </a:p>
          <a:p>
            <a:pPr algn="just"/>
            <a:r>
              <a:rPr lang="es-ES" sz="2600" dirty="0"/>
              <a:t>Convención sobre la Eliminación de todas las formas de </a:t>
            </a:r>
            <a:r>
              <a:rPr lang="es-ES" sz="2600" b="1" dirty="0"/>
              <a:t>discriminació</a:t>
            </a:r>
            <a:r>
              <a:rPr lang="es-ES" sz="2600" dirty="0"/>
              <a:t>n </a:t>
            </a:r>
            <a:r>
              <a:rPr lang="es-ES" sz="2600" b="1" dirty="0"/>
              <a:t>contra la Mujer</a:t>
            </a:r>
            <a:r>
              <a:rPr lang="es-ES" sz="2600" dirty="0"/>
              <a:t>. Adoptada por la Asamblea General ONU, 18/Dic/1979.</a:t>
            </a:r>
          </a:p>
          <a:p>
            <a:pPr algn="just"/>
            <a:r>
              <a:rPr lang="es-ES" sz="2600" dirty="0"/>
              <a:t>Convención Interamericana sobre la Protección de los Derechos Humanos de las </a:t>
            </a:r>
            <a:r>
              <a:rPr lang="es-ES" sz="2600" b="1" dirty="0"/>
              <a:t>Personas Mayores</a:t>
            </a:r>
            <a:r>
              <a:rPr lang="es-ES" sz="2600" dirty="0"/>
              <a:t>. Adoptada por la Asamblea General, OEA, 2015.</a:t>
            </a:r>
            <a:endParaRPr lang="es-ES_tradnl" sz="2600" dirty="0"/>
          </a:p>
        </p:txBody>
      </p:sp>
    </p:spTree>
    <p:extLst>
      <p:ext uri="{BB962C8B-B14F-4D97-AF65-F5344CB8AC3E}">
        <p14:creationId xmlns:p14="http://schemas.microsoft.com/office/powerpoint/2010/main" val="320071704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8180" y="392819"/>
            <a:ext cx="10515600" cy="553851"/>
          </a:xfrm>
        </p:spPr>
        <p:txBody>
          <a:bodyPr>
            <a:normAutofit fontScale="90000"/>
          </a:bodyPr>
          <a:lstStyle/>
          <a:p>
            <a:r>
              <a:rPr lang="es-MX" b="1">
                <a:solidFill>
                  <a:srgbClr val="002060"/>
                </a:solidFill>
              </a:rPr>
              <a:t>TALLER  DE  PERSPECTIVA DE GÉNERO</a:t>
            </a:r>
            <a:r>
              <a:rPr lang="es-ES_tradnl" b="1" dirty="0">
                <a:solidFill>
                  <a:srgbClr val="0070C0"/>
                </a:solidFill>
              </a:rPr>
              <a:t>.</a:t>
            </a:r>
          </a:p>
        </p:txBody>
      </p:sp>
      <p:sp>
        <p:nvSpPr>
          <p:cNvPr id="3" name="Marcador de contenido 2"/>
          <p:cNvSpPr>
            <a:spLocks noGrp="1"/>
          </p:cNvSpPr>
          <p:nvPr>
            <p:ph idx="1"/>
          </p:nvPr>
        </p:nvSpPr>
        <p:spPr>
          <a:xfrm>
            <a:off x="838200" y="1422400"/>
            <a:ext cx="10515600" cy="4754563"/>
          </a:xfrm>
        </p:spPr>
        <p:txBody>
          <a:bodyPr>
            <a:noAutofit/>
          </a:bodyPr>
          <a:lstStyle/>
          <a:p>
            <a:pPr algn="just"/>
            <a:r>
              <a:rPr lang="es-ES_tradnl" dirty="0">
                <a:ea typeface="Arial" charset="0"/>
                <a:cs typeface="Arial" charset="0"/>
              </a:rPr>
              <a:t>Convenci</a:t>
            </a:r>
            <a:r>
              <a:rPr lang="es-ES" dirty="0">
                <a:ea typeface="Arial" charset="0"/>
                <a:cs typeface="Arial" charset="0"/>
              </a:rPr>
              <a:t>ón sobre los </a:t>
            </a:r>
            <a:r>
              <a:rPr lang="es-ES" b="1" dirty="0">
                <a:ea typeface="Arial" charset="0"/>
                <a:cs typeface="Arial" charset="0"/>
              </a:rPr>
              <a:t>derechos del Niño</a:t>
            </a:r>
            <a:r>
              <a:rPr lang="es-ES" dirty="0">
                <a:ea typeface="Arial" charset="0"/>
                <a:cs typeface="Arial" charset="0"/>
              </a:rPr>
              <a:t>, adoptada por la Asamblea General, ONU, 20/Nov/1989.</a:t>
            </a:r>
          </a:p>
          <a:p>
            <a:pPr algn="just"/>
            <a:r>
              <a:rPr lang="es-ES" dirty="0">
                <a:ea typeface="Arial" charset="0"/>
                <a:cs typeface="Arial" charset="0"/>
              </a:rPr>
              <a:t>Convenio (OIT 183) Sobre </a:t>
            </a:r>
            <a:r>
              <a:rPr lang="es-ES" b="1" dirty="0">
                <a:ea typeface="Arial" charset="0"/>
                <a:cs typeface="Arial" charset="0"/>
              </a:rPr>
              <a:t>Protección de la Maternidad </a:t>
            </a:r>
            <a:r>
              <a:rPr lang="es-ES" dirty="0">
                <a:ea typeface="Arial" charset="0"/>
                <a:cs typeface="Arial" charset="0"/>
              </a:rPr>
              <a:t>San Salvador, El Salvador, 15/jun/2000.</a:t>
            </a:r>
          </a:p>
          <a:p>
            <a:pPr algn="just"/>
            <a:r>
              <a:rPr lang="es-ES" dirty="0">
                <a:ea typeface="Arial" charset="0"/>
                <a:cs typeface="Arial" charset="0"/>
              </a:rPr>
              <a:t>Convención sobre los Derechos de las </a:t>
            </a:r>
            <a:r>
              <a:rPr lang="es-ES" b="1" dirty="0">
                <a:ea typeface="Arial" charset="0"/>
                <a:cs typeface="Arial" charset="0"/>
              </a:rPr>
              <a:t>Personas con Discapacidad </a:t>
            </a:r>
            <a:r>
              <a:rPr lang="es-ES" dirty="0">
                <a:ea typeface="Arial" charset="0"/>
                <a:cs typeface="Arial" charset="0"/>
              </a:rPr>
              <a:t>y su protocolo facultativo. Adoptada por la Asamblea General General, ONU, 13/Dic/2006.</a:t>
            </a:r>
          </a:p>
          <a:p>
            <a:pPr algn="just"/>
            <a:r>
              <a:rPr lang="es-ES" dirty="0">
                <a:ea typeface="Arial" charset="0"/>
                <a:cs typeface="Arial" charset="0"/>
              </a:rPr>
              <a:t>Convención (OIT No. 169) sobre </a:t>
            </a:r>
            <a:r>
              <a:rPr lang="es-ES" b="1" dirty="0">
                <a:ea typeface="Arial" charset="0"/>
                <a:cs typeface="Arial" charset="0"/>
              </a:rPr>
              <a:t>Pueblos Indígenas y Tribales </a:t>
            </a:r>
            <a:r>
              <a:rPr lang="es-ES" dirty="0">
                <a:ea typeface="Arial" charset="0"/>
                <a:cs typeface="Arial" charset="0"/>
              </a:rPr>
              <a:t>en Países Independientes. Ginebra, Suiza, 27/jun/1989.</a:t>
            </a:r>
          </a:p>
          <a:p>
            <a:pPr marL="0" indent="0" algn="just">
              <a:buNone/>
            </a:pPr>
            <a:endParaRPr lang="es-ES_tradnl" sz="2400" dirty="0"/>
          </a:p>
          <a:p>
            <a:pPr algn="just"/>
            <a:endParaRPr lang="es-ES_tradnl" sz="2600" dirty="0"/>
          </a:p>
        </p:txBody>
      </p:sp>
    </p:spTree>
    <p:extLst>
      <p:ext uri="{BB962C8B-B14F-4D97-AF65-F5344CB8AC3E}">
        <p14:creationId xmlns:p14="http://schemas.microsoft.com/office/powerpoint/2010/main" val="418086727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68180" y="392819"/>
            <a:ext cx="10515600" cy="553851"/>
          </a:xfrm>
        </p:spPr>
        <p:txBody>
          <a:bodyPr>
            <a:normAutofit fontScale="90000"/>
          </a:bodyPr>
          <a:lstStyle/>
          <a:p>
            <a:r>
              <a:rPr lang="es-MX" b="1">
                <a:solidFill>
                  <a:srgbClr val="002060"/>
                </a:solidFill>
              </a:rPr>
              <a:t>TALLER  DE  PERSPECTIVA DE GÉNERO</a:t>
            </a:r>
            <a:r>
              <a:rPr lang="es-ES_tradnl" b="1" dirty="0">
                <a:solidFill>
                  <a:srgbClr val="0070C0"/>
                </a:solidFill>
              </a:rPr>
              <a:t>.</a:t>
            </a:r>
          </a:p>
        </p:txBody>
      </p:sp>
      <p:sp>
        <p:nvSpPr>
          <p:cNvPr id="3" name="Marcador de contenido 2"/>
          <p:cNvSpPr>
            <a:spLocks noGrp="1"/>
          </p:cNvSpPr>
          <p:nvPr>
            <p:ph idx="1"/>
          </p:nvPr>
        </p:nvSpPr>
        <p:spPr>
          <a:xfrm>
            <a:off x="838200" y="974362"/>
            <a:ext cx="10515600" cy="5202601"/>
          </a:xfrm>
        </p:spPr>
        <p:txBody>
          <a:bodyPr>
            <a:noAutofit/>
          </a:bodyPr>
          <a:lstStyle/>
          <a:p>
            <a:pPr algn="just"/>
            <a:r>
              <a:rPr lang="es-ES" sz="2600" dirty="0">
                <a:ea typeface="Arial" charset="0"/>
                <a:cs typeface="Arial" charset="0"/>
              </a:rPr>
              <a:t>Declaración Universal de los Derechos Humanos. Adoptada por la Asamblea General, ONU, 10/Dic/1966.</a:t>
            </a:r>
            <a:endParaRPr lang="es-ES_tradnl" sz="2600" dirty="0">
              <a:ea typeface="Arial" charset="0"/>
              <a:cs typeface="Arial" charset="0"/>
            </a:endParaRPr>
          </a:p>
          <a:p>
            <a:pPr algn="just"/>
            <a:r>
              <a:rPr lang="es-ES_tradnl" sz="2600" dirty="0">
                <a:ea typeface="Arial" charset="0"/>
                <a:cs typeface="Arial" charset="0"/>
              </a:rPr>
              <a:t>Declaración</a:t>
            </a:r>
            <a:r>
              <a:rPr lang="es-ES" sz="2600" dirty="0">
                <a:ea typeface="Arial" charset="0"/>
                <a:cs typeface="Arial" charset="0"/>
              </a:rPr>
              <a:t> y la Plataforma de Acción de Beijing, adoptada por la 4ª. Conferencia Mundial sobre la Mujer, Beijing 15/sept/1995.</a:t>
            </a:r>
          </a:p>
          <a:p>
            <a:pPr algn="just"/>
            <a:r>
              <a:rPr lang="es-ES" sz="2600" dirty="0">
                <a:ea typeface="Arial" charset="0"/>
                <a:cs typeface="Arial" charset="0"/>
              </a:rPr>
              <a:t>Pacto Internacional de Derechos Civiles y Políticos. Adoptado por la Asamblea General, ONU, 16/dic/1966.</a:t>
            </a:r>
          </a:p>
          <a:p>
            <a:pPr algn="just"/>
            <a:r>
              <a:rPr lang="es-ES" sz="2600" dirty="0">
                <a:ea typeface="Arial" charset="0"/>
                <a:cs typeface="Arial" charset="0"/>
              </a:rPr>
              <a:t>Pacto Internacional de Derechos Económicos, Sociales y Culturales. Adoptado por la Asamblea General, ONU, 16/Dic/1966.</a:t>
            </a:r>
          </a:p>
          <a:p>
            <a:pPr algn="just"/>
            <a:r>
              <a:rPr lang="es-ES" sz="2600" dirty="0">
                <a:ea typeface="Arial" charset="0"/>
                <a:cs typeface="Arial" charset="0"/>
              </a:rPr>
              <a:t>Protocolo adicional a la Convención Americana sobre Derechos Humanos en materia de Derechos Económicos, Sociales y Culturales (Protocolo de San Salvador), Adoptada por la Asamblea General, OEA, 17/Nov/1988.</a:t>
            </a:r>
          </a:p>
          <a:p>
            <a:pPr marL="0" indent="0" algn="just">
              <a:buNone/>
            </a:pPr>
            <a:endParaRPr lang="es-ES_tradnl" sz="2400" dirty="0"/>
          </a:p>
          <a:p>
            <a:pPr algn="just"/>
            <a:endParaRPr lang="es-ES_tradnl" sz="2600" dirty="0"/>
          </a:p>
        </p:txBody>
      </p:sp>
    </p:spTree>
    <p:extLst>
      <p:ext uri="{BB962C8B-B14F-4D97-AF65-F5344CB8AC3E}">
        <p14:creationId xmlns:p14="http://schemas.microsoft.com/office/powerpoint/2010/main" val="670809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a:lnSpc>
                <a:spcPct val="150000"/>
              </a:lnSpc>
              <a:buNone/>
            </a:pPr>
            <a:r>
              <a:rPr lang="es-MX" b="1"/>
              <a:t>Contexto internacional.</a:t>
            </a:r>
          </a:p>
          <a:p>
            <a:pPr marL="0" indent="0" algn="just">
              <a:lnSpc>
                <a:spcPct val="150000"/>
              </a:lnSpc>
              <a:buNone/>
            </a:pPr>
            <a:r>
              <a:rPr lang="es-MX"/>
              <a:t>La Convención Interamericana para Prevenir, Sancionar y Erradicar la Violencia contra la mujer —Convención de Belém Do Pará—. Este instrumento  plasmó que </a:t>
            </a:r>
            <a:r>
              <a:rPr lang="es-MX" b="1"/>
              <a:t>la violencia contra las mujeres </a:t>
            </a:r>
            <a:r>
              <a:rPr lang="es-MX"/>
              <a:t>se traduce en una expresión de las </a:t>
            </a:r>
            <a:r>
              <a:rPr lang="es-MX" b="1"/>
              <a:t>relaciones asimétricas de poder</a:t>
            </a:r>
            <a:r>
              <a:rPr lang="es-MX"/>
              <a:t>, derivado de diferencias históricas, sociales y culturales entre las mujeres y los hombres.</a:t>
            </a:r>
          </a:p>
          <a:p>
            <a:pPr marL="0" indent="0" algn="just">
              <a:lnSpc>
                <a:spcPct val="150000"/>
              </a:lnSpc>
              <a:buNone/>
            </a:pPr>
            <a:endParaRPr lang="es-MX"/>
          </a:p>
        </p:txBody>
      </p:sp>
    </p:spTree>
    <p:extLst>
      <p:ext uri="{BB962C8B-B14F-4D97-AF65-F5344CB8AC3E}">
        <p14:creationId xmlns:p14="http://schemas.microsoft.com/office/powerpoint/2010/main" val="20493909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lnSpcReduction="10000"/>
          </a:bodyPr>
          <a:lstStyle/>
          <a:p>
            <a:pPr marL="0" indent="0" algn="just">
              <a:lnSpc>
                <a:spcPct val="150000"/>
              </a:lnSpc>
              <a:buNone/>
            </a:pPr>
            <a:r>
              <a:rPr lang="es-MX" dirty="0"/>
              <a:t>En México </a:t>
            </a:r>
            <a:r>
              <a:rPr lang="es-MX" b="1" dirty="0"/>
              <a:t>1824</a:t>
            </a:r>
            <a:r>
              <a:rPr lang="es-MX" dirty="0"/>
              <a:t> con el Presidente Guadalupe Victoria, solo los varones “jefes de familia”, que supieran leer y escribir, tuvieran propiedades y solvencia económica podían votar.</a:t>
            </a:r>
          </a:p>
          <a:p>
            <a:pPr marL="0" indent="0" algn="just">
              <a:lnSpc>
                <a:spcPct val="150000"/>
              </a:lnSpc>
              <a:buNone/>
            </a:pPr>
            <a:r>
              <a:rPr lang="es-MX" dirty="0"/>
              <a:t>En </a:t>
            </a:r>
            <a:r>
              <a:rPr lang="es-MX" b="1" dirty="0"/>
              <a:t>1836</a:t>
            </a:r>
            <a:r>
              <a:rPr lang="es-MX" dirty="0"/>
              <a:t> podía votar el hombre que comprobará tener una renta anual de 100 pesos procedente de capital fijo, mobiliario o de trabajo personal honesto y útil a la sociedad.</a:t>
            </a:r>
          </a:p>
          <a:p>
            <a:pPr marL="0" indent="0" algn="just">
              <a:lnSpc>
                <a:spcPct val="150000"/>
              </a:lnSpc>
              <a:buNone/>
            </a:pPr>
            <a:r>
              <a:rPr lang="es-MX" dirty="0"/>
              <a:t>En </a:t>
            </a:r>
            <a:r>
              <a:rPr lang="es-MX" b="1" dirty="0"/>
              <a:t>1857</a:t>
            </a:r>
            <a:r>
              <a:rPr lang="es-MX" dirty="0"/>
              <a:t> se estableció en la Constitución el </a:t>
            </a:r>
            <a:r>
              <a:rPr lang="es-MX" b="1" dirty="0"/>
              <a:t>voto universal masculino,</a:t>
            </a:r>
            <a:r>
              <a:rPr lang="es-MX" dirty="0"/>
              <a:t> eliminando el requsito de saber leer y escribir  para votar.</a:t>
            </a:r>
          </a:p>
        </p:txBody>
      </p:sp>
    </p:spTree>
    <p:extLst>
      <p:ext uri="{BB962C8B-B14F-4D97-AF65-F5344CB8AC3E}">
        <p14:creationId xmlns:p14="http://schemas.microsoft.com/office/powerpoint/2010/main" val="1277660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ítulo 2">
            <a:extLst>
              <a:ext uri="{FF2B5EF4-FFF2-40B4-BE49-F238E27FC236}">
                <a16:creationId xmlns:a16="http://schemas.microsoft.com/office/drawing/2014/main" id="{C59E218F-7DF3-F448-B0BA-A0BBEF6CFDFD}"/>
              </a:ext>
            </a:extLst>
          </p:cNvPr>
          <p:cNvSpPr>
            <a:spLocks noGrp="1"/>
          </p:cNvSpPr>
          <p:nvPr>
            <p:ph type="subTitle" idx="1"/>
          </p:nvPr>
        </p:nvSpPr>
        <p:spPr>
          <a:xfrm>
            <a:off x="524933" y="3099485"/>
            <a:ext cx="10667999" cy="3470648"/>
          </a:xfrm>
        </p:spPr>
        <p:txBody>
          <a:bodyPr>
            <a:noAutofit/>
          </a:bodyPr>
          <a:lstStyle/>
          <a:p>
            <a:endParaRPr lang="es-MX" sz="4000"/>
          </a:p>
          <a:p>
            <a:r>
              <a:rPr lang="es-MX" sz="4000" b="1"/>
              <a:t>TALLER</a:t>
            </a:r>
            <a:r>
              <a:rPr lang="es-MX" sz="4000"/>
              <a:t> PARA LA </a:t>
            </a:r>
            <a:r>
              <a:rPr lang="es-MX" sz="4000" b="1"/>
              <a:t>ELABORACIÓN Y SEGUIMIENTO </a:t>
            </a:r>
            <a:r>
              <a:rPr lang="es-MX" sz="4000"/>
              <a:t>DE DEMANDAS Y RESOLUCIONES </a:t>
            </a:r>
            <a:r>
              <a:rPr lang="es-MX" sz="4000" b="1"/>
              <a:t>CON PERSPECTIVA DE GÉNERO</a:t>
            </a:r>
            <a:r>
              <a:rPr lang="es-MX" sz="4000"/>
              <a:t> EN MATERIA ADMINISTRATIVA.</a:t>
            </a:r>
          </a:p>
        </p:txBody>
      </p:sp>
      <p:sp>
        <p:nvSpPr>
          <p:cNvPr id="5" name="Título 3">
            <a:extLst>
              <a:ext uri="{FF2B5EF4-FFF2-40B4-BE49-F238E27FC236}">
                <a16:creationId xmlns:a16="http://schemas.microsoft.com/office/drawing/2014/main" id="{481C01DF-AC1D-914D-9CAB-013B49B96CA6}"/>
              </a:ext>
            </a:extLst>
          </p:cNvPr>
          <p:cNvSpPr>
            <a:spLocks noGrp="1"/>
          </p:cNvSpPr>
          <p:nvPr>
            <p:ph type="ctrTitle"/>
          </p:nvPr>
        </p:nvSpPr>
        <p:spPr>
          <a:xfrm flipV="1">
            <a:off x="3357032" y="64185"/>
            <a:ext cx="4991100" cy="3066364"/>
          </a:xfrm>
        </p:spPr>
        <p:txBody>
          <a:bodyPr>
            <a:normAutofit/>
          </a:bodyPr>
          <a:lstStyle/>
          <a:p>
            <a:endParaRPr lang="es-MX"/>
          </a:p>
        </p:txBody>
      </p:sp>
      <p:pic>
        <p:nvPicPr>
          <p:cNvPr id="10" name="Imagen 9" descr="Desafíos para la igualdad de género en tiempos de pandemia: Región de ...">
            <a:extLst>
              <a:ext uri="{FF2B5EF4-FFF2-40B4-BE49-F238E27FC236}">
                <a16:creationId xmlns:a16="http://schemas.microsoft.com/office/drawing/2014/main" id="{583EBC4F-FA40-0B4A-A60B-73986301B584}"/>
              </a:ext>
            </a:extLst>
          </p:cNvPr>
          <p:cNvPicPr>
            <a:picLocks noChangeAspect="1"/>
          </p:cNvPicPr>
          <p:nvPr/>
        </p:nvPicPr>
        <p:blipFill>
          <a:blip r:embed="rId3">
            <a:extLst>
              <a:ext uri="{837473B0-CC2E-450A-ABE3-18F120FF3D39}">
                <a1611:picAttrSrcUrl xmlns:a1611="http://schemas.microsoft.com/office/drawing/2016/11/main" r:id="rId4"/>
              </a:ext>
            </a:extLst>
          </a:blip>
          <a:stretch>
            <a:fillRect/>
          </a:stretch>
        </p:blipFill>
        <p:spPr>
          <a:xfrm>
            <a:off x="3357032" y="64185"/>
            <a:ext cx="4991100" cy="3035300"/>
          </a:xfrm>
          <a:prstGeom prst="rect">
            <a:avLst/>
          </a:prstGeom>
        </p:spPr>
      </p:pic>
    </p:spTree>
    <p:extLst>
      <p:ext uri="{BB962C8B-B14F-4D97-AF65-F5344CB8AC3E}">
        <p14:creationId xmlns:p14="http://schemas.microsoft.com/office/powerpoint/2010/main" val="75033308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a:lnSpc>
                <a:spcPct val="150000"/>
              </a:lnSpc>
              <a:buNone/>
            </a:pPr>
            <a:r>
              <a:rPr lang="es-MX" dirty="0"/>
              <a:t>En las </a:t>
            </a:r>
            <a:r>
              <a:rPr lang="es-MX" b="1" dirty="0"/>
              <a:t>reformas de 1953 </a:t>
            </a:r>
            <a:r>
              <a:rPr lang="es-MX" dirty="0"/>
              <a:t>a la Constitución de 1917 otorgaron el derecho al voto de las mujeres y en elecciones federales de julio de 1955 acudieron a las urnas para emitir su voto por primera vez.</a:t>
            </a:r>
          </a:p>
          <a:p>
            <a:pPr marL="0" indent="0" algn="just">
              <a:lnSpc>
                <a:spcPct val="150000"/>
              </a:lnSpc>
              <a:buNone/>
            </a:pPr>
            <a:r>
              <a:rPr lang="es-MX" dirty="0"/>
              <a:t>En el año de</a:t>
            </a:r>
            <a:r>
              <a:rPr lang="es-MX" b="1" dirty="0"/>
              <a:t> 2005 </a:t>
            </a:r>
            <a:r>
              <a:rPr lang="es-MX" dirty="0"/>
              <a:t>el Congreso aprobó en 2005 la reforma que permite a mexicanos y mexicanas votar en el extranjero.</a:t>
            </a:r>
          </a:p>
        </p:txBody>
      </p:sp>
    </p:spTree>
    <p:extLst>
      <p:ext uri="{BB962C8B-B14F-4D97-AF65-F5344CB8AC3E}">
        <p14:creationId xmlns:p14="http://schemas.microsoft.com/office/powerpoint/2010/main" val="257826324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fontScale="92500" lnSpcReduction="20000"/>
          </a:bodyPr>
          <a:lstStyle/>
          <a:p>
            <a:pPr marL="0" indent="0" algn="just">
              <a:lnSpc>
                <a:spcPct val="150000"/>
              </a:lnSpc>
              <a:buNone/>
            </a:pPr>
            <a:r>
              <a:rPr lang="es-MX" b="1"/>
              <a:t>Contexto internacional.</a:t>
            </a:r>
          </a:p>
          <a:p>
            <a:pPr marL="0" indent="0" algn="just">
              <a:lnSpc>
                <a:spcPct val="150000"/>
              </a:lnSpc>
              <a:buNone/>
            </a:pPr>
            <a:r>
              <a:rPr lang="es-MX"/>
              <a:t>México, tiene obligaciones internacionales, como el cumplimiento de la Convención, que  incluyó </a:t>
            </a:r>
            <a:r>
              <a:rPr lang="es-MX" b="1"/>
              <a:t>definiciones de violencia </a:t>
            </a:r>
            <a:r>
              <a:rPr lang="es-MX"/>
              <a:t>(Bélem do Pará, artículo 1) </a:t>
            </a:r>
            <a:r>
              <a:rPr lang="es-MX" b="1"/>
              <a:t>formas y espacios donde se desarrolla </a:t>
            </a:r>
            <a:r>
              <a:rPr lang="es-MX"/>
              <a:t>(Belém do Pará, artículo 2) y un </a:t>
            </a:r>
            <a:r>
              <a:rPr lang="es-MX" b="1"/>
              <a:t>listado de obligaciones para los Estados parte</a:t>
            </a:r>
            <a:r>
              <a:rPr lang="es-MX"/>
              <a:t> con miras a erradicarla en todos los sectores.</a:t>
            </a:r>
          </a:p>
          <a:p>
            <a:pPr marL="0" indent="0" algn="just">
              <a:lnSpc>
                <a:spcPct val="150000"/>
              </a:lnSpc>
              <a:buNone/>
            </a:pPr>
            <a:r>
              <a:rPr lang="es-MX"/>
              <a:t>México, firmó el </a:t>
            </a:r>
            <a:r>
              <a:rPr lang="es-MX" b="1"/>
              <a:t>4 de junio de 1995</a:t>
            </a:r>
            <a:r>
              <a:rPr lang="es-MX"/>
              <a:t>. Posteriormente, el Senado mexicano la aprobó en 1996 y el Estado ratificó el tratado internacional el </a:t>
            </a:r>
            <a:r>
              <a:rPr lang="es-MX" b="1"/>
              <a:t>19 de junio de 1998</a:t>
            </a:r>
            <a:r>
              <a:rPr lang="es-MX"/>
              <a:t>. </a:t>
            </a:r>
          </a:p>
          <a:p>
            <a:pPr marL="0" indent="0" algn="just">
              <a:lnSpc>
                <a:spcPct val="150000"/>
              </a:lnSpc>
              <a:buNone/>
            </a:pPr>
            <a:endParaRPr lang="es-MX"/>
          </a:p>
          <a:p>
            <a:pPr marL="0" indent="0" algn="just">
              <a:lnSpc>
                <a:spcPct val="150000"/>
              </a:lnSpc>
              <a:buNone/>
            </a:pPr>
            <a:endParaRPr lang="es-MX" b="1"/>
          </a:p>
        </p:txBody>
      </p:sp>
    </p:spTree>
    <p:extLst>
      <p:ext uri="{BB962C8B-B14F-4D97-AF65-F5344CB8AC3E}">
        <p14:creationId xmlns:p14="http://schemas.microsoft.com/office/powerpoint/2010/main" val="270026039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a:bodyPr>
          <a:lstStyle/>
          <a:p>
            <a:pPr marL="0" indent="0" algn="just">
              <a:lnSpc>
                <a:spcPct val="150000"/>
              </a:lnSpc>
              <a:buNone/>
            </a:pPr>
            <a:r>
              <a:rPr lang="es-MX" b="1" dirty="0"/>
              <a:t>Contexto internacional.</a:t>
            </a:r>
          </a:p>
          <a:p>
            <a:pPr marL="0" indent="0" algn="just">
              <a:lnSpc>
                <a:spcPct val="150000"/>
              </a:lnSpc>
              <a:buNone/>
            </a:pPr>
            <a:r>
              <a:rPr lang="es-MX" dirty="0"/>
              <a:t>Derivado de la obligación prevista en el </a:t>
            </a:r>
            <a:r>
              <a:rPr lang="es-MX" b="1" dirty="0"/>
              <a:t>artículo 1º, párrafo primero</a:t>
            </a:r>
            <a:r>
              <a:rPr lang="es-MX" dirty="0"/>
              <a:t>, constitucional de observar los mandatos convencionales que forman parte del parámetro de control constitucional, </a:t>
            </a:r>
            <a:r>
              <a:rPr lang="es-MX" b="1" dirty="0"/>
              <a:t>se advierten los deberes en materia de derechos humanos a cargo del Estado mexicano en la prevención, sanción y erradicación de la violencia contra las mujeres</a:t>
            </a:r>
            <a:r>
              <a:rPr lang="es-MX" dirty="0"/>
              <a:t>. </a:t>
            </a:r>
          </a:p>
          <a:p>
            <a:pPr marL="0" indent="0" algn="just">
              <a:lnSpc>
                <a:spcPct val="150000"/>
              </a:lnSpc>
              <a:buNone/>
            </a:pPr>
            <a:r>
              <a:rPr lang="es-MX" dirty="0"/>
              <a:t>Un instrumento que ayuda a hacer efectivos tales deberes es la introducción de la </a:t>
            </a:r>
            <a:r>
              <a:rPr lang="es-MX" b="1" dirty="0"/>
              <a:t>perspectiva de género en el campo del derecho.</a:t>
            </a:r>
            <a:endParaRPr lang="es-MX" dirty="0"/>
          </a:p>
        </p:txBody>
      </p:sp>
    </p:spTree>
    <p:extLst>
      <p:ext uri="{BB962C8B-B14F-4D97-AF65-F5344CB8AC3E}">
        <p14:creationId xmlns:p14="http://schemas.microsoft.com/office/powerpoint/2010/main" val="193419269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a:bodyPr>
          <a:lstStyle/>
          <a:p>
            <a:pPr marL="0" indent="0" algn="just">
              <a:lnSpc>
                <a:spcPct val="150000"/>
              </a:lnSpc>
              <a:buNone/>
            </a:pPr>
            <a:r>
              <a:rPr lang="es-MX" b="1"/>
              <a:t>Contexto internacional.</a:t>
            </a:r>
          </a:p>
          <a:p>
            <a:pPr marL="0" indent="0" algn="just">
              <a:lnSpc>
                <a:spcPct val="150000"/>
              </a:lnSpc>
              <a:buNone/>
            </a:pPr>
            <a:r>
              <a:rPr lang="es-MX"/>
              <a:t>La sentencia relativa al </a:t>
            </a:r>
            <a:r>
              <a:rPr lang="es-MX" b="1"/>
              <a:t>caso Barbani Duarte y otros vs. Uruguay</a:t>
            </a:r>
            <a:r>
              <a:rPr lang="es-MX"/>
              <a:t>, en donde la Corte IDH señaló “que </a:t>
            </a:r>
            <a:r>
              <a:rPr lang="es-MX" b="1"/>
              <a:t>el Estado también otorga a autoridades administrativas colegiadas o unipersonales</a:t>
            </a:r>
            <a:r>
              <a:rPr lang="es-MX"/>
              <a:t>, la función de adoptar decisiones que determinan derechos y, por lo mismo, el procedimiento especial que se siga debe permitir `</a:t>
            </a:r>
            <a:r>
              <a:rPr lang="es-MX" b="1"/>
              <a:t>un análisis completo</a:t>
            </a:r>
            <a:r>
              <a:rPr lang="es-MX"/>
              <a:t>´ de la situación [… y] asegurar que todos obtuvieron un pronunciamiento </a:t>
            </a:r>
            <a:r>
              <a:rPr lang="es-MX" b="1"/>
              <a:t>debidamente motivado</a:t>
            </a:r>
            <a:r>
              <a:rPr lang="es-MX"/>
              <a:t>”</a:t>
            </a:r>
            <a:endParaRPr lang="es-MX" b="1"/>
          </a:p>
        </p:txBody>
      </p:sp>
    </p:spTree>
    <p:extLst>
      <p:ext uri="{BB962C8B-B14F-4D97-AF65-F5344CB8AC3E}">
        <p14:creationId xmlns:p14="http://schemas.microsoft.com/office/powerpoint/2010/main" val="14361347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a:bodyPr>
          <a:lstStyle/>
          <a:p>
            <a:pPr marL="0" indent="0" algn="just">
              <a:lnSpc>
                <a:spcPct val="150000"/>
              </a:lnSpc>
              <a:buNone/>
            </a:pPr>
            <a:r>
              <a:rPr lang="es-MX" b="1" dirty="0"/>
              <a:t>Contexto internacional.</a:t>
            </a:r>
            <a:endParaRPr lang="es-MX" dirty="0"/>
          </a:p>
          <a:p>
            <a:pPr marL="0" indent="0" algn="just">
              <a:lnSpc>
                <a:spcPct val="150000"/>
              </a:lnSpc>
              <a:buNone/>
            </a:pPr>
            <a:r>
              <a:rPr lang="es-MX" dirty="0"/>
              <a:t>En la sentencia sobre el </a:t>
            </a:r>
            <a:r>
              <a:rPr lang="es-MX" b="1" dirty="0"/>
              <a:t>caso Baena Ricardo y otros vs. Panamá </a:t>
            </a:r>
            <a:r>
              <a:rPr lang="es-MX" dirty="0"/>
              <a:t>en la que este tribunal enfatizó, en torno a los </a:t>
            </a:r>
            <a:r>
              <a:rPr lang="es-MX" b="1" dirty="0"/>
              <a:t>límites de la discrecionalidad </a:t>
            </a:r>
            <a:r>
              <a:rPr lang="es-MX" dirty="0"/>
              <a:t>de los Estados, que “</a:t>
            </a:r>
            <a:r>
              <a:rPr lang="es-MX" b="1" dirty="0"/>
              <a:t>en cualquier materia, inclusive </a:t>
            </a:r>
            <a:r>
              <a:rPr lang="es-MX" dirty="0"/>
              <a:t>en la laboral y la </a:t>
            </a:r>
            <a:r>
              <a:rPr lang="es-MX" b="1" dirty="0"/>
              <a:t>administrativa, </a:t>
            </a:r>
            <a:r>
              <a:rPr lang="es-MX" dirty="0"/>
              <a:t>la discrecionalidad de la administración tiene límites infranqueables, </a:t>
            </a:r>
            <a:r>
              <a:rPr lang="es-MX" b="1" dirty="0"/>
              <a:t>siendo uno de ellos el respeto de los derechos humanos.</a:t>
            </a:r>
            <a:r>
              <a:rPr lang="es-MX" dirty="0"/>
              <a:t> </a:t>
            </a:r>
            <a:endParaRPr lang="es-MX" b="1" dirty="0"/>
          </a:p>
        </p:txBody>
      </p:sp>
    </p:spTree>
    <p:extLst>
      <p:ext uri="{BB962C8B-B14F-4D97-AF65-F5344CB8AC3E}">
        <p14:creationId xmlns:p14="http://schemas.microsoft.com/office/powerpoint/2010/main" val="14561934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a:bodyPr>
          <a:lstStyle/>
          <a:p>
            <a:pPr marL="0" indent="0" algn="just">
              <a:lnSpc>
                <a:spcPct val="150000"/>
              </a:lnSpc>
              <a:buNone/>
            </a:pPr>
            <a:r>
              <a:rPr lang="es-MX" b="1" dirty="0"/>
              <a:t>Contexto internacional.</a:t>
            </a:r>
          </a:p>
          <a:p>
            <a:pPr marL="0" indent="0" algn="just">
              <a:lnSpc>
                <a:spcPct val="150000"/>
              </a:lnSpc>
              <a:buNone/>
            </a:pPr>
            <a:endParaRPr lang="es-MX" b="1" dirty="0"/>
          </a:p>
          <a:p>
            <a:pPr marL="0" indent="0" algn="just">
              <a:lnSpc>
                <a:spcPct val="150000"/>
              </a:lnSpc>
              <a:buNone/>
            </a:pPr>
            <a:r>
              <a:rPr lang="es-MX" dirty="0"/>
              <a:t>Es </a:t>
            </a:r>
            <a:r>
              <a:rPr lang="es-MX" b="1" dirty="0"/>
              <a:t>importante</a:t>
            </a:r>
            <a:r>
              <a:rPr lang="es-MX" dirty="0"/>
              <a:t> que la actuación de la administración se encuentre regulada,  pero ésta no puede invocar el orden público </a:t>
            </a:r>
            <a:r>
              <a:rPr lang="es-MX" b="1" dirty="0"/>
              <a:t>para reducir discrecionalmente las garantías de los administrados.</a:t>
            </a:r>
          </a:p>
          <a:p>
            <a:pPr marL="0" indent="0" algn="just">
              <a:lnSpc>
                <a:spcPct val="150000"/>
              </a:lnSpc>
              <a:buNone/>
            </a:pPr>
            <a:endParaRPr lang="es-MX" dirty="0"/>
          </a:p>
        </p:txBody>
      </p:sp>
    </p:spTree>
    <p:extLst>
      <p:ext uri="{BB962C8B-B14F-4D97-AF65-F5344CB8AC3E}">
        <p14:creationId xmlns:p14="http://schemas.microsoft.com/office/powerpoint/2010/main" val="32789143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5"/>
            <a:ext cx="10515600" cy="1158875"/>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456266"/>
            <a:ext cx="10515600" cy="5401733"/>
          </a:xfrm>
        </p:spPr>
        <p:txBody>
          <a:bodyPr>
            <a:normAutofit/>
          </a:bodyPr>
          <a:lstStyle/>
          <a:p>
            <a:pPr marL="0" indent="0" algn="just">
              <a:lnSpc>
                <a:spcPct val="150000"/>
              </a:lnSpc>
              <a:buNone/>
            </a:pPr>
            <a:endParaRPr lang="es-MX"/>
          </a:p>
          <a:p>
            <a:pPr marL="0" indent="0" algn="just">
              <a:lnSpc>
                <a:spcPct val="150000"/>
              </a:lnSpc>
              <a:buNone/>
            </a:pPr>
            <a:r>
              <a:rPr lang="es-MX"/>
              <a:t>En el </a:t>
            </a:r>
            <a:r>
              <a:rPr lang="es-MX" b="1"/>
              <a:t>ámbito nacional </a:t>
            </a:r>
            <a:r>
              <a:rPr lang="es-MX"/>
              <a:t>se han hecho importantes esfuerzos para incorporar en los cuerpos legislativos las directrices internacionales sobre la necesidad de protección de las mujeres ante situaciones de desigualdad. </a:t>
            </a:r>
          </a:p>
        </p:txBody>
      </p:sp>
    </p:spTree>
    <p:extLst>
      <p:ext uri="{BB962C8B-B14F-4D97-AF65-F5344CB8AC3E}">
        <p14:creationId xmlns:p14="http://schemas.microsoft.com/office/powerpoint/2010/main" val="24246112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600074"/>
          </a:xfrm>
        </p:spPr>
        <p:txBody>
          <a:bodyPr>
            <a:normAutofit fontScale="90000"/>
          </a:bodyPr>
          <a:lstStyle/>
          <a:p>
            <a:pPr algn="ctr"/>
            <a:r>
              <a:rPr lang="es-MX" b="1">
                <a:solidFill>
                  <a:srgbClr val="002060"/>
                </a:solidFill>
              </a:rPr>
              <a:t>TALLER  DE  PERSPECTIVA DE GÉNERO.</a:t>
            </a:r>
            <a:endParaRPr lang="es-MX"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711200"/>
            <a:ext cx="10515600" cy="6146800"/>
          </a:xfrm>
        </p:spPr>
        <p:txBody>
          <a:bodyPr>
            <a:normAutofit/>
          </a:bodyPr>
          <a:lstStyle/>
          <a:p>
            <a:pPr marL="0" indent="0" algn="just">
              <a:lnSpc>
                <a:spcPct val="150000"/>
              </a:lnSpc>
              <a:buNone/>
            </a:pPr>
            <a:endParaRPr lang="es-MX"/>
          </a:p>
          <a:p>
            <a:pPr marL="0" indent="0" algn="just">
              <a:lnSpc>
                <a:spcPct val="150000"/>
              </a:lnSpc>
              <a:buNone/>
            </a:pPr>
            <a:r>
              <a:rPr lang="es-MX"/>
              <a:t>Un ejemplo,  es la </a:t>
            </a:r>
            <a:r>
              <a:rPr lang="es-MX" b="1"/>
              <a:t>Ley General de Acceso de las Mujeres a una Vida Libre de Violencia</a:t>
            </a:r>
            <a:r>
              <a:rPr lang="es-MX"/>
              <a:t> —Ley General—. Precisamente por su carácter genérico, </a:t>
            </a:r>
            <a:r>
              <a:rPr lang="es-MX" b="1"/>
              <a:t>esta norma implicó el establecimiento de la coordinación entre los tres ámbitos —federal, estatal, municipal</a:t>
            </a:r>
            <a:r>
              <a:rPr lang="es-MX"/>
              <a:t>— para garantizar el derecho de las mujeres a una vida libre de violencia.</a:t>
            </a:r>
            <a:endParaRPr lang="es-MX" b="1"/>
          </a:p>
        </p:txBody>
      </p:sp>
    </p:spTree>
    <p:extLst>
      <p:ext uri="{BB962C8B-B14F-4D97-AF65-F5344CB8AC3E}">
        <p14:creationId xmlns:p14="http://schemas.microsoft.com/office/powerpoint/2010/main" val="21322980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600074"/>
          </a:xfrm>
        </p:spPr>
        <p:txBody>
          <a:bodyPr>
            <a:normAutofit fontScale="90000"/>
          </a:bodyPr>
          <a:lstStyle/>
          <a:p>
            <a:pPr algn="ctr"/>
            <a:r>
              <a:rPr lang="es-MX" b="1">
                <a:solidFill>
                  <a:srgbClr val="002060"/>
                </a:solidFill>
              </a:rPr>
              <a:t>TALLER  DE  PERSPECTIVA DE GÉNERO.</a:t>
            </a:r>
            <a:endParaRPr lang="es-MX"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711200"/>
            <a:ext cx="10515600" cy="6146800"/>
          </a:xfrm>
        </p:spPr>
        <p:txBody>
          <a:bodyPr>
            <a:normAutofit fontScale="92500" lnSpcReduction="20000"/>
          </a:bodyPr>
          <a:lstStyle/>
          <a:p>
            <a:pPr marL="0" indent="0" algn="just">
              <a:lnSpc>
                <a:spcPct val="150000"/>
              </a:lnSpc>
              <a:buNone/>
            </a:pPr>
            <a:r>
              <a:rPr lang="es-MX"/>
              <a:t>Existen </a:t>
            </a:r>
            <a:r>
              <a:rPr lang="es-MX" b="1"/>
              <a:t>más leyes </a:t>
            </a:r>
            <a:r>
              <a:rPr lang="es-MX"/>
              <a:t>que deben revisarse al momento de formular un argumento con perspectiva de género, como:</a:t>
            </a:r>
          </a:p>
          <a:p>
            <a:pPr>
              <a:lnSpc>
                <a:spcPct val="150000"/>
              </a:lnSpc>
            </a:pPr>
            <a:r>
              <a:rPr lang="es-ES" dirty="0"/>
              <a:t>Ley de los Derechos de las Personas Adultas Mayores;</a:t>
            </a:r>
          </a:p>
          <a:p>
            <a:pPr>
              <a:lnSpc>
                <a:spcPct val="150000"/>
              </a:lnSpc>
            </a:pPr>
            <a:r>
              <a:rPr lang="es-ES" dirty="0"/>
              <a:t>Ley Federal para Prevenir y Eliminar la Discriminación;</a:t>
            </a:r>
          </a:p>
          <a:p>
            <a:pPr>
              <a:lnSpc>
                <a:spcPct val="150000"/>
              </a:lnSpc>
            </a:pPr>
            <a:r>
              <a:rPr lang="es-ES" dirty="0"/>
              <a:t>Ley General para la Igualdad entre Mujeres y Hombres;</a:t>
            </a:r>
          </a:p>
          <a:p>
            <a:pPr>
              <a:lnSpc>
                <a:spcPct val="150000"/>
              </a:lnSpc>
            </a:pPr>
            <a:r>
              <a:rPr lang="es-ES" dirty="0"/>
              <a:t>Ley General para la Inclusión de Personas con Discapacidad;</a:t>
            </a:r>
          </a:p>
          <a:p>
            <a:pPr marL="0" indent="0">
              <a:lnSpc>
                <a:spcPct val="150000"/>
              </a:lnSpc>
              <a:buNone/>
            </a:pPr>
            <a:r>
              <a:rPr lang="es-ES" dirty="0"/>
              <a:t> entre otras.</a:t>
            </a:r>
          </a:p>
          <a:p>
            <a:pPr marL="0" indent="0">
              <a:lnSpc>
                <a:spcPct val="150000"/>
              </a:lnSpc>
              <a:buNone/>
            </a:pPr>
            <a:r>
              <a:rPr lang="es-ES" dirty="0"/>
              <a:t>Además, existen diversos manuales, protocolos de actuación para aplicar la perspectiva de género.</a:t>
            </a:r>
          </a:p>
          <a:p>
            <a:pPr marL="0" indent="0">
              <a:buNone/>
            </a:pPr>
            <a:r>
              <a:rPr lang="es-ES" dirty="0"/>
              <a:t> </a:t>
            </a:r>
            <a:endParaRPr lang="es-ES_tradnl" dirty="0"/>
          </a:p>
          <a:p>
            <a:pPr marL="0" indent="0" algn="just">
              <a:lnSpc>
                <a:spcPct val="150000"/>
              </a:lnSpc>
              <a:buNone/>
            </a:pPr>
            <a:endParaRPr lang="es-MX"/>
          </a:p>
        </p:txBody>
      </p:sp>
    </p:spTree>
    <p:extLst>
      <p:ext uri="{BB962C8B-B14F-4D97-AF65-F5344CB8AC3E}">
        <p14:creationId xmlns:p14="http://schemas.microsoft.com/office/powerpoint/2010/main" val="141358440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284480"/>
            <a:ext cx="10515600" cy="751840"/>
          </a:xfrm>
        </p:spPr>
        <p:txBody>
          <a:bodyPr>
            <a:noAutofit/>
          </a:bodyPr>
          <a:lstStyle/>
          <a:p>
            <a:br>
              <a:rPr lang="es-ES" sz="2800" b="1" dirty="0">
                <a:latin typeface="Arial" charset="0"/>
                <a:ea typeface="Arial" charset="0"/>
                <a:cs typeface="Arial" charset="0"/>
              </a:rPr>
            </a:br>
            <a:r>
              <a:rPr lang="es-ES" sz="2800" b="1" dirty="0">
                <a:solidFill>
                  <a:srgbClr val="0070C0"/>
                </a:solidFill>
                <a:latin typeface="Arial" charset="0"/>
                <a:ea typeface="Arial" charset="0"/>
                <a:cs typeface="Arial" charset="0"/>
              </a:rPr>
              <a:t>JURISPRUDENCIA DE LA SUPREMA CORTE DE JUSTICIA DE LA NACIÓN.</a:t>
            </a:r>
            <a:r>
              <a:rPr lang="es-ES" sz="2800" dirty="0">
                <a:solidFill>
                  <a:srgbClr val="0070C0"/>
                </a:solidFill>
                <a:latin typeface="Arial" charset="0"/>
                <a:ea typeface="Arial" charset="0"/>
                <a:cs typeface="Arial" charset="0"/>
              </a:rPr>
              <a:t> </a:t>
            </a:r>
            <a:br>
              <a:rPr lang="es-ES_tradnl" sz="2800" dirty="0">
                <a:solidFill>
                  <a:srgbClr val="0070C0"/>
                </a:solidFill>
                <a:latin typeface="Arial" charset="0"/>
                <a:ea typeface="Arial" charset="0"/>
                <a:cs typeface="Arial" charset="0"/>
              </a:rPr>
            </a:br>
            <a:endParaRPr lang="es-ES_tradnl" sz="2800" b="1" dirty="0">
              <a:solidFill>
                <a:srgbClr val="0070C0"/>
              </a:solidFill>
              <a:latin typeface="Arial" charset="0"/>
              <a:ea typeface="Arial" charset="0"/>
              <a:cs typeface="Arial" charset="0"/>
            </a:endParaRPr>
          </a:p>
        </p:txBody>
      </p:sp>
      <p:sp>
        <p:nvSpPr>
          <p:cNvPr id="3" name="Marcador de contenido 2"/>
          <p:cNvSpPr>
            <a:spLocks noGrp="1"/>
          </p:cNvSpPr>
          <p:nvPr>
            <p:ph idx="1"/>
          </p:nvPr>
        </p:nvSpPr>
        <p:spPr>
          <a:xfrm>
            <a:off x="838200" y="1341120"/>
            <a:ext cx="10515600" cy="4835843"/>
          </a:xfrm>
        </p:spPr>
        <p:txBody>
          <a:bodyPr>
            <a:normAutofit fontScale="92500"/>
          </a:bodyPr>
          <a:lstStyle/>
          <a:p>
            <a:pPr marL="0" indent="0" algn="just">
              <a:lnSpc>
                <a:spcPct val="150000"/>
              </a:lnSpc>
              <a:buNone/>
            </a:pPr>
            <a:r>
              <a:rPr lang="es-ES" dirty="0"/>
              <a:t>A partir del dos mil trece, en el Sistema de Consulta del Semanario Judicial de la Federación de la Suprema Corte de Justicia de la Nación aparecen publicadas diversas tesis que hacen referencia a la perspectiva de género, donde podemos advertir </a:t>
            </a:r>
            <a:r>
              <a:rPr lang="es-ES" b="1" dirty="0"/>
              <a:t>lineamientos de aplicación así como el significado, alcance, obligatoriedad, oficiosidad, concepto, aplicabilidad y metodología de dicha figura jurídica</a:t>
            </a:r>
            <a:r>
              <a:rPr lang="es-ES" dirty="0"/>
              <a:t>.</a:t>
            </a:r>
            <a:endParaRPr lang="es-ES_tradnl" dirty="0"/>
          </a:p>
          <a:p>
            <a:pPr marL="0" indent="0">
              <a:lnSpc>
                <a:spcPct val="150000"/>
              </a:lnSpc>
              <a:buNone/>
            </a:pPr>
            <a:r>
              <a:rPr lang="es-ES" dirty="0">
                <a:hlinkClick r:id="rId2"/>
              </a:rPr>
              <a:t>https://www.scjn.gob.mx</a:t>
            </a:r>
            <a:endParaRPr lang="es-ES" dirty="0"/>
          </a:p>
          <a:p>
            <a:pPr marL="0" indent="0">
              <a:lnSpc>
                <a:spcPct val="150000"/>
              </a:lnSpc>
              <a:buNone/>
            </a:pPr>
            <a:endParaRPr lang="es-ES_tradnl" dirty="0"/>
          </a:p>
          <a:p>
            <a:pPr>
              <a:lnSpc>
                <a:spcPct val="150000"/>
              </a:lnSpc>
            </a:pPr>
            <a:endParaRPr lang="es-ES_tradnl" dirty="0"/>
          </a:p>
        </p:txBody>
      </p:sp>
    </p:spTree>
    <p:extLst>
      <p:ext uri="{BB962C8B-B14F-4D97-AF65-F5344CB8AC3E}">
        <p14:creationId xmlns:p14="http://schemas.microsoft.com/office/powerpoint/2010/main" val="16023179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lstStyle/>
          <a:p>
            <a:pPr marL="0" indent="0" algn="ctr">
              <a:buNone/>
            </a:pPr>
            <a:endParaRPr lang="es-MX" dirty="0"/>
          </a:p>
          <a:p>
            <a:pPr marL="0" indent="0" algn="ctr">
              <a:buNone/>
            </a:pPr>
            <a:r>
              <a:rPr lang="es-MX" dirty="0"/>
              <a:t>¿QUÉ ES LA PERSPECTIVA DE GÉNERO?</a:t>
            </a:r>
          </a:p>
          <a:p>
            <a:pPr algn="ctr"/>
            <a:endParaRPr lang="es-MX" dirty="0"/>
          </a:p>
          <a:p>
            <a:pPr marL="0" indent="0" algn="ctr">
              <a:buNone/>
            </a:pPr>
            <a:r>
              <a:rPr lang="es-MX" dirty="0"/>
              <a:t>¿CÓMO </a:t>
            </a:r>
            <a:r>
              <a:rPr lang="es-MX" b="1" dirty="0"/>
              <a:t>ELABORÓ</a:t>
            </a:r>
            <a:r>
              <a:rPr lang="es-MX" dirty="0"/>
              <a:t> UNA DEMANDA DE AMPARO CON PG?</a:t>
            </a:r>
          </a:p>
          <a:p>
            <a:pPr algn="ctr"/>
            <a:endParaRPr lang="es-MX" dirty="0"/>
          </a:p>
          <a:p>
            <a:pPr marL="0" indent="0" algn="ctr">
              <a:buNone/>
            </a:pPr>
            <a:r>
              <a:rPr lang="es-MX" dirty="0"/>
              <a:t>¿CÓMO </a:t>
            </a:r>
            <a:r>
              <a:rPr lang="es-MX" b="1" dirty="0"/>
              <a:t>RESUELVO</a:t>
            </a:r>
            <a:r>
              <a:rPr lang="es-MX" dirty="0"/>
              <a:t> UN CASO CON PERSPECTIVA DE GÉNERO?</a:t>
            </a:r>
          </a:p>
          <a:p>
            <a:pPr marL="0" indent="0" algn="ctr">
              <a:buNone/>
            </a:pPr>
            <a:endParaRPr lang="es-MX" dirty="0"/>
          </a:p>
          <a:p>
            <a:pPr marL="0" indent="0" algn="ctr">
              <a:buNone/>
            </a:pPr>
            <a:r>
              <a:rPr lang="es-MX" dirty="0"/>
              <a:t>¿CÓMO IDENTIFICO UN CASO QUE DEBE RESOLVER CON PG?</a:t>
            </a:r>
          </a:p>
          <a:p>
            <a:pPr marL="0" indent="0" algn="ctr">
              <a:buNone/>
            </a:pPr>
            <a:endParaRPr lang="es-MX" dirty="0"/>
          </a:p>
          <a:p>
            <a:endParaRPr lang="es-MX" dirty="0"/>
          </a:p>
        </p:txBody>
      </p:sp>
    </p:spTree>
    <p:extLst>
      <p:ext uri="{BB962C8B-B14F-4D97-AF65-F5344CB8AC3E}">
        <p14:creationId xmlns:p14="http://schemas.microsoft.com/office/powerpoint/2010/main" val="12876781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600074"/>
          </a:xfrm>
        </p:spPr>
        <p:txBody>
          <a:bodyPr>
            <a:normAutofit fontScale="90000"/>
          </a:bodyPr>
          <a:lstStyle/>
          <a:p>
            <a:pPr algn="ctr"/>
            <a:r>
              <a:rPr lang="es-MX" b="1">
                <a:solidFill>
                  <a:srgbClr val="002060"/>
                </a:solidFill>
              </a:rPr>
              <a:t>TALLER  DE  PERSPECTIVA DE GÉNERO.</a:t>
            </a:r>
            <a:endParaRPr lang="es-MX"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711200"/>
            <a:ext cx="10515600" cy="6146800"/>
          </a:xfrm>
        </p:spPr>
        <p:txBody>
          <a:bodyPr>
            <a:normAutofit/>
          </a:bodyPr>
          <a:lstStyle/>
          <a:p>
            <a:pPr marL="0" indent="0" algn="just">
              <a:lnSpc>
                <a:spcPct val="150000"/>
              </a:lnSpc>
              <a:buNone/>
            </a:pPr>
            <a:endParaRPr lang="es-ES" dirty="0"/>
          </a:p>
          <a:p>
            <a:pPr marL="0" indent="0" algn="just">
              <a:lnSpc>
                <a:spcPct val="150000"/>
              </a:lnSpc>
              <a:buNone/>
            </a:pPr>
            <a:r>
              <a:rPr lang="es-ES" dirty="0"/>
              <a:t>JURISPRUDENCIA 1a./J. 22/2016 (10a.), CUYO RUBRO ES </a:t>
            </a:r>
            <a:r>
              <a:rPr lang="es-ES" b="1" dirty="0"/>
              <a:t>"ACCESO A LA JUSTICIA EN CONDICIONES DE IGUALDAD. ELEMENTOS PARA JUZGAR CON PERSPECTIVA DE GÉNERO.”</a:t>
            </a:r>
            <a:r>
              <a:rPr lang="es-ES" dirty="0"/>
              <a:t>.</a:t>
            </a:r>
          </a:p>
          <a:p>
            <a:pPr marL="0" indent="0" algn="just">
              <a:lnSpc>
                <a:spcPct val="150000"/>
              </a:lnSpc>
              <a:buNone/>
            </a:pPr>
            <a:r>
              <a:rPr lang="es-ES" dirty="0"/>
              <a:t>TESIS DEL P. XX/2015 (10a.), CUYO RUBRO ES: </a:t>
            </a:r>
            <a:r>
              <a:rPr lang="es-ES" b="1" dirty="0"/>
              <a:t>”IMPARTICIÓN DE JUSTICIA CON PERSPECTIVA DE GÉNERO. OBLIGACIONES QUE DEBE CUMPLIR EL ESTADO MEXICANO EN LA MATERIA”</a:t>
            </a:r>
            <a:r>
              <a:rPr lang="es-ES" dirty="0"/>
              <a:t>.</a:t>
            </a:r>
          </a:p>
          <a:p>
            <a:pPr marL="0" indent="0" algn="just">
              <a:lnSpc>
                <a:spcPct val="100000"/>
              </a:lnSpc>
              <a:buNone/>
            </a:pPr>
            <a:endParaRPr lang="es-ES_tradnl" dirty="0"/>
          </a:p>
          <a:p>
            <a:pPr marL="0" indent="0" algn="just">
              <a:lnSpc>
                <a:spcPct val="150000"/>
              </a:lnSpc>
              <a:buNone/>
            </a:pPr>
            <a:endParaRPr lang="es-MX" dirty="0"/>
          </a:p>
        </p:txBody>
      </p:sp>
    </p:spTree>
    <p:extLst>
      <p:ext uri="{BB962C8B-B14F-4D97-AF65-F5344CB8AC3E}">
        <p14:creationId xmlns:p14="http://schemas.microsoft.com/office/powerpoint/2010/main" val="384276172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600074"/>
          </a:xfrm>
        </p:spPr>
        <p:txBody>
          <a:bodyPr>
            <a:normAutofit fontScale="90000"/>
          </a:bodyPr>
          <a:lstStyle/>
          <a:p>
            <a:pPr algn="ctr"/>
            <a:r>
              <a:rPr lang="es-MX" b="1">
                <a:solidFill>
                  <a:srgbClr val="002060"/>
                </a:solidFill>
              </a:rPr>
              <a:t>TALLER  DE  PERSPECTIVA DE GÉNERO.</a:t>
            </a:r>
            <a:endParaRPr lang="es-MX"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711200"/>
            <a:ext cx="10515600" cy="6146800"/>
          </a:xfrm>
        </p:spPr>
        <p:txBody>
          <a:bodyPr>
            <a:normAutofit/>
          </a:bodyPr>
          <a:lstStyle/>
          <a:p>
            <a:pPr marL="0" indent="0" algn="just">
              <a:lnSpc>
                <a:spcPct val="100000"/>
              </a:lnSpc>
              <a:buNone/>
            </a:pPr>
            <a:r>
              <a:rPr lang="es-ES" dirty="0"/>
              <a:t>TESIS 1ª. LXXIX/2015 (10ª) , DEL TITULO: </a:t>
            </a:r>
            <a:r>
              <a:rPr lang="es-ES" b="1" dirty="0"/>
              <a:t>“IMPARTICIÓN DE JUSTICIA CON PERSPECTIVA DE GÉNERO. DEBE APLICARSE ESTE MÉTODO ANALÍTICOS EN TODOS LOS CASOS QUE INVOLUCREN RELACIONES ASIMÉTRICAS, PREJUICIOS Y PATRONES ESTEREOTÍPICOS, INDEPENDIENTEMENTE DEL GÉNERO DE LAS PERSONAS INVOLUCRADAS”.</a:t>
            </a:r>
          </a:p>
          <a:p>
            <a:pPr marL="0" indent="0" algn="just">
              <a:lnSpc>
                <a:spcPct val="100000"/>
              </a:lnSpc>
              <a:buNone/>
            </a:pPr>
            <a:r>
              <a:rPr lang="es-MX" b="1" dirty="0"/>
              <a:t>TESIS </a:t>
            </a:r>
            <a:r>
              <a:rPr lang="es-MX" dirty="0"/>
              <a:t>1a. CCCXV/2015 (10a.) </a:t>
            </a:r>
            <a:r>
              <a:rPr lang="es-MX" b="1" dirty="0"/>
              <a:t>CATEGORÍAS SOSPECHOSAS. LA INCLUSIÓN DE NUEVAS FORMAS DE ÉSTAS EN LAS CONSTITUCIONES Y EN LA JURISPRUDENCIA ATIENDE AL CARÁCTER EVOLUTIVO DE LA INTERPRETACIÓN DE LOS DERECHOS HUMANOS.</a:t>
            </a:r>
          </a:p>
          <a:p>
            <a:pPr marL="0" indent="0">
              <a:buNone/>
            </a:pPr>
            <a:endParaRPr lang="es-ES_tradnl" b="1" dirty="0"/>
          </a:p>
          <a:p>
            <a:pPr marL="0" indent="0" algn="just">
              <a:lnSpc>
                <a:spcPct val="150000"/>
              </a:lnSpc>
              <a:buNone/>
            </a:pPr>
            <a:endParaRPr lang="es-ES_tradnl" dirty="0"/>
          </a:p>
          <a:p>
            <a:pPr marL="0" indent="0" algn="just">
              <a:lnSpc>
                <a:spcPct val="150000"/>
              </a:lnSpc>
              <a:buNone/>
            </a:pPr>
            <a:endParaRPr lang="es-MX" dirty="0"/>
          </a:p>
        </p:txBody>
      </p:sp>
    </p:spTree>
    <p:extLst>
      <p:ext uri="{BB962C8B-B14F-4D97-AF65-F5344CB8AC3E}">
        <p14:creationId xmlns:p14="http://schemas.microsoft.com/office/powerpoint/2010/main" val="11465227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600074"/>
          </a:xfrm>
        </p:spPr>
        <p:txBody>
          <a:bodyPr>
            <a:normAutofit fontScale="90000"/>
          </a:bodyPr>
          <a:lstStyle/>
          <a:p>
            <a:pPr algn="ctr"/>
            <a:r>
              <a:rPr lang="es-MX" b="1">
                <a:solidFill>
                  <a:srgbClr val="002060"/>
                </a:solidFill>
              </a:rPr>
              <a:t>TALLER  DE  PERSPECTIVA DE GÉNERO.</a:t>
            </a:r>
            <a:endParaRPr lang="es-MX"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711200"/>
            <a:ext cx="10515600" cy="6146800"/>
          </a:xfrm>
        </p:spPr>
        <p:txBody>
          <a:bodyPr>
            <a:normAutofit/>
          </a:bodyPr>
          <a:lstStyle/>
          <a:p>
            <a:pPr marL="0" indent="0">
              <a:buNone/>
            </a:pPr>
            <a:endParaRPr lang="es-MX" b="1" dirty="0"/>
          </a:p>
          <a:p>
            <a:pPr marL="0" indent="0" algn="just">
              <a:lnSpc>
                <a:spcPct val="150000"/>
              </a:lnSpc>
              <a:buNone/>
            </a:pPr>
            <a:r>
              <a:rPr lang="es-MX" b="1" dirty="0"/>
              <a:t>Tesis: </a:t>
            </a:r>
            <a:r>
              <a:rPr lang="es-MX" dirty="0"/>
              <a:t>1a./J. 99/2024 (11a.).</a:t>
            </a:r>
            <a:r>
              <a:rPr lang="es-MX" b="1" dirty="0"/>
              <a:t> JUZGAR CON PERSPECTIVA DE GÉNERO. EL USO DE LENGUAJE BASADO EN ESTEREOTIPOS Y PREJUICIOS POR PARTE DE LA AUTORIDAD, AFECTA EL DERECHO DE LAS MUJERES A UNA VIDA LIBRE DE VIOLENCIA.</a:t>
            </a:r>
          </a:p>
          <a:p>
            <a:pPr marL="0" indent="0">
              <a:buNone/>
            </a:pPr>
            <a:endParaRPr lang="es-MX" b="1" dirty="0"/>
          </a:p>
          <a:p>
            <a:pPr marL="0" indent="0">
              <a:lnSpc>
                <a:spcPct val="150000"/>
              </a:lnSpc>
              <a:buNone/>
            </a:pPr>
            <a:r>
              <a:rPr lang="es-MX" b="1" dirty="0"/>
              <a:t>Tesis: </a:t>
            </a:r>
            <a:r>
              <a:rPr lang="es-MX" dirty="0"/>
              <a:t>1a./J. 127/2023 (11a.).</a:t>
            </a:r>
            <a:r>
              <a:rPr lang="es-MX" b="1" dirty="0"/>
              <a:t> PERSPECTIVA DE DERECHOS HUMANOS APLICABLE A LAS PERSONAS MAYORES.</a:t>
            </a:r>
          </a:p>
          <a:p>
            <a:pPr marL="0" indent="0">
              <a:buNone/>
            </a:pPr>
            <a:br>
              <a:rPr lang="es-MX" dirty="0"/>
            </a:br>
            <a:endParaRPr lang="es-ES_tradnl" b="1" dirty="0"/>
          </a:p>
          <a:p>
            <a:pPr marL="0" indent="0" algn="just">
              <a:lnSpc>
                <a:spcPct val="150000"/>
              </a:lnSpc>
              <a:buNone/>
            </a:pPr>
            <a:endParaRPr lang="es-ES_tradnl" dirty="0"/>
          </a:p>
          <a:p>
            <a:pPr marL="0" indent="0" algn="just">
              <a:lnSpc>
                <a:spcPct val="150000"/>
              </a:lnSpc>
              <a:buNone/>
            </a:pPr>
            <a:endParaRPr lang="es-MX" dirty="0"/>
          </a:p>
        </p:txBody>
      </p:sp>
    </p:spTree>
    <p:extLst>
      <p:ext uri="{BB962C8B-B14F-4D97-AF65-F5344CB8AC3E}">
        <p14:creationId xmlns:p14="http://schemas.microsoft.com/office/powerpoint/2010/main" val="326516687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lnSpcReduction="10000"/>
          </a:bodyPr>
          <a:lstStyle/>
          <a:p>
            <a:pPr marL="0" indent="0" algn="ctr">
              <a:lnSpc>
                <a:spcPct val="150000"/>
              </a:lnSpc>
              <a:buNone/>
            </a:pPr>
            <a:r>
              <a:rPr lang="es-MX" b="1" dirty="0"/>
              <a:t>¿ QUÉ ES LA PERSPECTIVA DE GÉNERO?</a:t>
            </a:r>
          </a:p>
          <a:p>
            <a:pPr marL="0" indent="0" algn="just">
              <a:lnSpc>
                <a:spcPct val="170000"/>
              </a:lnSpc>
              <a:buNone/>
            </a:pPr>
            <a:r>
              <a:rPr lang="es-ES_tradnl" dirty="0"/>
              <a:t>La perspectiva de g</a:t>
            </a:r>
            <a:r>
              <a:rPr lang="es-ES" dirty="0"/>
              <a:t>énero es una herramienta analítica o metodología que te permite visualizar la asimetría o desigualdad material o condición de vulnerabilidad que impide la igualdad y no discriminación entre las personas.</a:t>
            </a:r>
          </a:p>
          <a:p>
            <a:pPr marL="0" indent="0" algn="just">
              <a:lnSpc>
                <a:spcPct val="170000"/>
              </a:lnSpc>
              <a:buNone/>
            </a:pPr>
            <a:r>
              <a:rPr lang="es-ES" dirty="0"/>
              <a:t>Es el prisma o lentes que te permiten ver una realidad social- cultural  que están generando discriminación o desigualdad entre las personas en condiciones de vulnerabilidad.</a:t>
            </a:r>
            <a:endParaRPr lang="es-ES_tradnl" dirty="0"/>
          </a:p>
          <a:p>
            <a:pPr marL="0" indent="0" algn="ctr">
              <a:lnSpc>
                <a:spcPct val="150000"/>
              </a:lnSpc>
              <a:buNone/>
            </a:pPr>
            <a:endParaRPr lang="es-MX" b="1" dirty="0"/>
          </a:p>
        </p:txBody>
      </p:sp>
    </p:spTree>
    <p:extLst>
      <p:ext uri="{BB962C8B-B14F-4D97-AF65-F5344CB8AC3E}">
        <p14:creationId xmlns:p14="http://schemas.microsoft.com/office/powerpoint/2010/main" val="3355991144"/>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lnSpcReduction="10000"/>
          </a:bodyPr>
          <a:lstStyle/>
          <a:p>
            <a:pPr marL="0" indent="0" algn="just">
              <a:lnSpc>
                <a:spcPct val="150000"/>
              </a:lnSpc>
              <a:buNone/>
            </a:pPr>
            <a:r>
              <a:rPr lang="es-MX" dirty="0"/>
              <a:t>Se ha dicho que la perspectiva de género no implica equiparar a las mujeres con los hombres, </a:t>
            </a:r>
            <a:r>
              <a:rPr lang="es-MX" b="1" dirty="0"/>
              <a:t>sino dotar del mismo respeto y reconocimiento </a:t>
            </a:r>
            <a:r>
              <a:rPr lang="es-MX" dirty="0"/>
              <a:t>de sus diferencias como parte de la heterogeneidad de la persona humana. </a:t>
            </a:r>
          </a:p>
          <a:p>
            <a:pPr marL="0" indent="0" algn="just">
              <a:lnSpc>
                <a:spcPct val="150000"/>
              </a:lnSpc>
              <a:buNone/>
            </a:pPr>
            <a:r>
              <a:rPr lang="es-MX" b="1" dirty="0"/>
              <a:t>Todo órgano jurisdiccional debe impartir justicia con base en una perspectiva de género,</a:t>
            </a:r>
            <a:r>
              <a:rPr lang="es-MX" dirty="0"/>
              <a:t> frente a una categoría sospechosa, </a:t>
            </a:r>
            <a:r>
              <a:rPr lang="es-MX" b="1" dirty="0"/>
              <a:t>aun cuando las partes no lo soliciten</a:t>
            </a:r>
            <a:r>
              <a:rPr lang="es-MX" dirty="0"/>
              <a:t>, a fin de verificar si existe una situación de violencia o vulnerabilidad que, por cuestiones de género, impida impartir </a:t>
            </a:r>
            <a:r>
              <a:rPr lang="es-MX" b="1" dirty="0"/>
              <a:t>justicia de manera completa e igualitaria</a:t>
            </a:r>
            <a:r>
              <a:rPr lang="es-MX" dirty="0"/>
              <a:t>.</a:t>
            </a:r>
          </a:p>
          <a:p>
            <a:pPr marL="0" indent="0" algn="just">
              <a:lnSpc>
                <a:spcPct val="150000"/>
              </a:lnSpc>
              <a:buNone/>
            </a:pPr>
            <a:endParaRPr lang="es-MX" b="1" dirty="0"/>
          </a:p>
        </p:txBody>
      </p:sp>
    </p:spTree>
    <p:extLst>
      <p:ext uri="{BB962C8B-B14F-4D97-AF65-F5344CB8AC3E}">
        <p14:creationId xmlns:p14="http://schemas.microsoft.com/office/powerpoint/2010/main" val="241037676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764740"/>
          </a:xfrm>
        </p:spPr>
        <p:txBody>
          <a:bodyPr>
            <a:normAutofit fontScale="92500"/>
          </a:bodyPr>
          <a:lstStyle/>
          <a:p>
            <a:pPr marL="0" indent="0" algn="just">
              <a:lnSpc>
                <a:spcPct val="150000"/>
              </a:lnSpc>
              <a:buNone/>
            </a:pPr>
            <a:r>
              <a:rPr lang="es-MX" dirty="0"/>
              <a:t>La razón de tener un </a:t>
            </a:r>
            <a:r>
              <a:rPr lang="es-MX" b="1" dirty="0"/>
              <a:t>catálogo de categorías sospechosas </a:t>
            </a:r>
            <a:r>
              <a:rPr lang="es-MX" dirty="0"/>
              <a:t>es </a:t>
            </a:r>
            <a:r>
              <a:rPr lang="es-MX" b="1" dirty="0"/>
              <a:t>resaltar</a:t>
            </a:r>
            <a:r>
              <a:rPr lang="es-MX" dirty="0"/>
              <a:t> de manera no limitativa </a:t>
            </a:r>
            <a:r>
              <a:rPr lang="es-MX" b="1" dirty="0"/>
              <a:t>que existen ciertas características o atributos </a:t>
            </a:r>
            <a:r>
              <a:rPr lang="es-MX" dirty="0"/>
              <a:t>en las personas que han sido históricamente tomadas en cuenta para categorizar, excluir, marginalizar y/o discriminar a quienes las tienen o a quienes han sido asociados con estos atributos o características. </a:t>
            </a:r>
          </a:p>
          <a:p>
            <a:pPr marL="0" indent="0" algn="just">
              <a:lnSpc>
                <a:spcPct val="150000"/>
              </a:lnSpc>
              <a:buNone/>
            </a:pPr>
            <a:r>
              <a:rPr lang="es-MX" b="1" dirty="0"/>
              <a:t>Por ejemplo</a:t>
            </a:r>
            <a:r>
              <a:rPr lang="es-MX" dirty="0"/>
              <a:t>, las categorías de sexo, raza, color, origen nacional, posición económica, opiniones políticas, o cualquier otra condición o situación social, han sido consideradas </a:t>
            </a:r>
            <a:r>
              <a:rPr lang="es-MX" b="1" dirty="0"/>
              <a:t>como las principales categorías sospechosas incluidas en los tratados internacionales y en diversas Constituciones</a:t>
            </a:r>
            <a:r>
              <a:rPr lang="es-MX" dirty="0"/>
              <a:t>.</a:t>
            </a:r>
          </a:p>
          <a:p>
            <a:pPr marL="0" indent="0" algn="just">
              <a:lnSpc>
                <a:spcPct val="150000"/>
              </a:lnSpc>
              <a:buNone/>
            </a:pPr>
            <a:endParaRPr lang="es-MX" dirty="0"/>
          </a:p>
        </p:txBody>
      </p:sp>
    </p:spTree>
    <p:extLst>
      <p:ext uri="{BB962C8B-B14F-4D97-AF65-F5344CB8AC3E}">
        <p14:creationId xmlns:p14="http://schemas.microsoft.com/office/powerpoint/2010/main" val="4171858261"/>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303866"/>
            <a:ext cx="10515600" cy="5443007"/>
          </a:xfrm>
        </p:spPr>
        <p:txBody>
          <a:bodyPr>
            <a:normAutofit/>
          </a:bodyPr>
          <a:lstStyle/>
          <a:p>
            <a:pPr marL="0" indent="0" algn="just">
              <a:lnSpc>
                <a:spcPct val="150000"/>
              </a:lnSpc>
              <a:buNone/>
            </a:pPr>
            <a:endParaRPr lang="es-MX" dirty="0"/>
          </a:p>
          <a:p>
            <a:pPr marL="0" indent="0" algn="just">
              <a:lnSpc>
                <a:spcPct val="150000"/>
              </a:lnSpc>
              <a:buNone/>
            </a:pPr>
            <a:r>
              <a:rPr lang="es-MX" dirty="0"/>
              <a:t>Se ha incluido en la jurisprudencia y/o en las Constituciones diversas categorías atendiendo a otras formas de discriminación detectadas, en atención al carácter evolutivo de la interpretación de los derechos humanos, por ejemplo,  </a:t>
            </a:r>
            <a:r>
              <a:rPr lang="es-MX" b="1" dirty="0"/>
              <a:t>la preferencia sexual, la edad, la discapacidad y el estado civil -o el estado marital-, entre otras.</a:t>
            </a:r>
          </a:p>
          <a:p>
            <a:pPr marL="0" indent="0" algn="just">
              <a:lnSpc>
                <a:spcPct val="150000"/>
              </a:lnSpc>
              <a:buNone/>
            </a:pPr>
            <a:endParaRPr lang="es-MX" dirty="0"/>
          </a:p>
        </p:txBody>
      </p:sp>
    </p:spTree>
    <p:extLst>
      <p:ext uri="{BB962C8B-B14F-4D97-AF65-F5344CB8AC3E}">
        <p14:creationId xmlns:p14="http://schemas.microsoft.com/office/powerpoint/2010/main" val="20294588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303866"/>
            <a:ext cx="10515600" cy="5443007"/>
          </a:xfrm>
        </p:spPr>
        <p:txBody>
          <a:bodyPr>
            <a:normAutofit fontScale="92500" lnSpcReduction="10000"/>
          </a:bodyPr>
          <a:lstStyle/>
          <a:p>
            <a:pPr marL="0" indent="0" algn="just">
              <a:lnSpc>
                <a:spcPct val="150000"/>
              </a:lnSpc>
              <a:buNone/>
            </a:pPr>
            <a:r>
              <a:rPr lang="es-MX" dirty="0"/>
              <a:t>JURISPRUDENCIA 2a./J. 91/2024 (11a.). </a:t>
            </a:r>
            <a:r>
              <a:rPr lang="es-MX" b="1" dirty="0"/>
              <a:t>Registro digital: </a:t>
            </a:r>
            <a:r>
              <a:rPr lang="es-MX" dirty="0"/>
              <a:t>2029425.</a:t>
            </a:r>
          </a:p>
          <a:p>
            <a:pPr marL="0" indent="0" algn="just">
              <a:lnSpc>
                <a:spcPct val="150000"/>
              </a:lnSpc>
              <a:buNone/>
            </a:pPr>
            <a:r>
              <a:rPr lang="es-MX" dirty="0"/>
              <a:t>PENSIÓN POR VIUDEZ. EL ARTÍCULO 155, PRIMER PÁRRAFO, DE LA LEY DEL SEGURO SOCIAL, EN SU TEXTO PUBLICADO EN EL DIARIO OFICIAL DE LA FEDERACIÓN EL 12 DE MARZO DE 1973, QUE </a:t>
            </a:r>
            <a:r>
              <a:rPr lang="es-MX" b="1" dirty="0"/>
              <a:t>ESTABLECE LA PÉRDIDA DEL DERECHO A PERCIBIR DICHA PRESTACIÓN CUANDO LA PERSONA PENSIONADA CONTRAIGA UN NUEVO MATRIMONIO O CONSTITUYA CONCUBINATO, </a:t>
            </a:r>
            <a:r>
              <a:rPr lang="es-MX" dirty="0"/>
              <a:t>ES INCONSTITUCIONAL, AL ATENTAR CONTRA LA IGUALDAD DE GÉNERO.</a:t>
            </a:r>
          </a:p>
          <a:p>
            <a:pPr marL="0" indent="0">
              <a:buNone/>
            </a:pPr>
            <a:br>
              <a:rPr lang="es-MX" dirty="0"/>
            </a:br>
            <a:endParaRPr lang="es-MX" dirty="0"/>
          </a:p>
        </p:txBody>
      </p:sp>
    </p:spTree>
    <p:extLst>
      <p:ext uri="{BB962C8B-B14F-4D97-AF65-F5344CB8AC3E}">
        <p14:creationId xmlns:p14="http://schemas.microsoft.com/office/powerpoint/2010/main" val="402609897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667808"/>
          </a:xfrm>
        </p:spPr>
        <p:txBody>
          <a:bodyPr>
            <a:normAutofit/>
          </a:bodyPr>
          <a:lstStyle/>
          <a:p>
            <a:pPr algn="ctr"/>
            <a:r>
              <a:rPr lang="es-MX" sz="4000" b="1" dirty="0">
                <a:solidFill>
                  <a:srgbClr val="002060"/>
                </a:solidFill>
              </a:rPr>
              <a:t>TALLER  DE  PERSPECTIVA DE GÉNERO.</a:t>
            </a:r>
            <a:endParaRPr lang="es-MX" sz="4000" b="1" dirty="0"/>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2"/>
            <a:ext cx="10515600" cy="5764741"/>
          </a:xfrm>
        </p:spPr>
        <p:txBody>
          <a:bodyPr>
            <a:normAutofit fontScale="92500" lnSpcReduction="10000"/>
          </a:bodyPr>
          <a:lstStyle/>
          <a:p>
            <a:pPr marL="0" indent="0" algn="just">
              <a:lnSpc>
                <a:spcPct val="150000"/>
              </a:lnSpc>
              <a:buNone/>
            </a:pPr>
            <a:r>
              <a:rPr lang="es-MX" b="1" dirty="0"/>
              <a:t>Hechos: </a:t>
            </a:r>
            <a:r>
              <a:rPr lang="es-MX" dirty="0"/>
              <a:t>Una persona </a:t>
            </a:r>
            <a:r>
              <a:rPr lang="es-MX" b="1" dirty="0"/>
              <a:t>solicitó</a:t>
            </a:r>
            <a:r>
              <a:rPr lang="es-MX" dirty="0"/>
              <a:t> ante el Instituto Mexicano del Seguro Social el </a:t>
            </a:r>
            <a:r>
              <a:rPr lang="es-MX" b="1" dirty="0"/>
              <a:t>otorgamiento de pensión de viudez con motivo del fallecimiento de su cónyuge.</a:t>
            </a:r>
            <a:r>
              <a:rPr lang="es-MX" dirty="0"/>
              <a:t> Dicha pensión fue otorgada en su oportunidad por el Instituto citado. </a:t>
            </a:r>
            <a:r>
              <a:rPr lang="es-MX" b="1" dirty="0"/>
              <a:t>Posteriormente,</a:t>
            </a:r>
            <a:r>
              <a:rPr lang="es-MX" dirty="0"/>
              <a:t> la persona beneficiaria de esa pensión</a:t>
            </a:r>
            <a:r>
              <a:rPr lang="es-MX" b="1" dirty="0"/>
              <a:t> contrajo segundas nupcias</a:t>
            </a:r>
            <a:r>
              <a:rPr lang="es-MX" dirty="0"/>
              <a:t>. Con motivo de ello, el Departamento de Pensiones del IMSS </a:t>
            </a:r>
            <a:r>
              <a:rPr lang="es-MX" b="1" dirty="0"/>
              <a:t>la dio de baja como beneficiaria de dicha prestación.</a:t>
            </a:r>
            <a:r>
              <a:rPr lang="es-MX" dirty="0"/>
              <a:t> Contra dicho acto la afectada promovió amparo indirecto y reclamó la inconstitucionalidad del artículo referido, el cual señala que la pensión de viudez cesará cuando la viuda o concubina contrajeren matrimonio o entraren en concubinato. </a:t>
            </a:r>
          </a:p>
        </p:txBody>
      </p:sp>
    </p:spTree>
    <p:extLst>
      <p:ext uri="{BB962C8B-B14F-4D97-AF65-F5344CB8AC3E}">
        <p14:creationId xmlns:p14="http://schemas.microsoft.com/office/powerpoint/2010/main" val="1669550509"/>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303866"/>
            <a:ext cx="10515600" cy="5443007"/>
          </a:xfrm>
        </p:spPr>
        <p:txBody>
          <a:bodyPr>
            <a:normAutofit/>
          </a:bodyPr>
          <a:lstStyle/>
          <a:p>
            <a:pPr marL="0" indent="0" algn="just">
              <a:lnSpc>
                <a:spcPct val="150000"/>
              </a:lnSpc>
              <a:buNone/>
            </a:pPr>
            <a:r>
              <a:rPr lang="es-MX" b="1" dirty="0"/>
              <a:t>Criterio jurídico: </a:t>
            </a:r>
            <a:r>
              <a:rPr lang="es-MX" dirty="0"/>
              <a:t>La Segunda Sala de la Suprema Corte de Justicia de la Nación determina que el artículo </a:t>
            </a:r>
            <a:r>
              <a:rPr lang="es-MX" b="1" u="sng" dirty="0"/>
              <a:t>155, primer párrafo, de la Ley del Seguro Social</a:t>
            </a:r>
            <a:r>
              <a:rPr lang="es-MX" dirty="0"/>
              <a:t> (en su texto publicado en el Diario Oficial de la Federación el 12 de marzo de 1973), que prevé la pérdida del derecho a percibir una pensión de viudez cuando la persona pensionada contrae un nuevo matrimonio o constituye una relación de concubinato, </a:t>
            </a:r>
            <a:r>
              <a:rPr lang="es-MX" b="1" dirty="0"/>
              <a:t>es inconstitucional, al atentar contra la igualdad de género.</a:t>
            </a:r>
          </a:p>
          <a:p>
            <a:pPr marL="0" indent="0" algn="just">
              <a:lnSpc>
                <a:spcPct val="150000"/>
              </a:lnSpc>
              <a:buNone/>
            </a:pPr>
            <a:endParaRPr lang="es-MX" dirty="0"/>
          </a:p>
        </p:txBody>
      </p:sp>
    </p:spTree>
    <p:extLst>
      <p:ext uri="{BB962C8B-B14F-4D97-AF65-F5344CB8AC3E}">
        <p14:creationId xmlns:p14="http://schemas.microsoft.com/office/powerpoint/2010/main" val="160845594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fontScale="92500" lnSpcReduction="20000"/>
          </a:bodyPr>
          <a:lstStyle/>
          <a:p>
            <a:pPr marL="0" indent="0" algn="ctr">
              <a:lnSpc>
                <a:spcPct val="150000"/>
              </a:lnSpc>
              <a:buNone/>
            </a:pPr>
            <a:r>
              <a:rPr lang="es-MX" b="1" dirty="0"/>
              <a:t>¿ QUÉ ES LA PERSPECTIVA DE GÉNERO?</a:t>
            </a:r>
          </a:p>
          <a:p>
            <a:pPr marL="0" indent="0" algn="ctr">
              <a:lnSpc>
                <a:spcPct val="150000"/>
              </a:lnSpc>
              <a:buNone/>
            </a:pPr>
            <a:r>
              <a:rPr lang="es-MX" dirty="0"/>
              <a:t>Al respecto, Alda Facio explica:</a:t>
            </a:r>
          </a:p>
          <a:p>
            <a:pPr marL="0" indent="0" algn="just">
              <a:lnSpc>
                <a:spcPct val="150000"/>
              </a:lnSpc>
              <a:buNone/>
            </a:pPr>
            <a:r>
              <a:rPr lang="es-MX" dirty="0"/>
              <a:t>“ [Ú]ltimamente muchas personas hablan de trabajar con perspectiva de género […] </a:t>
            </a:r>
            <a:r>
              <a:rPr lang="es-MX" b="1" dirty="0"/>
              <a:t>no es un término que se comprenda fácilmente,</a:t>
            </a:r>
            <a:r>
              <a:rPr lang="es-MX" dirty="0"/>
              <a:t> ni que sea aceptado sin resistencia, debido a que precisamente estamos habituadas/os a la visión androcéntrica que nos dificulta ver más allá de ella. Es decir, como estamos formados y formadas creyendo que la visión del mundo androcéntrica es la única visión, esto de </a:t>
            </a:r>
            <a:r>
              <a:rPr lang="es-MX" b="1" dirty="0"/>
              <a:t>ver el mundo desde otra perspectiva no es tarea fácil.”</a:t>
            </a:r>
          </a:p>
        </p:txBody>
      </p:sp>
    </p:spTree>
    <p:extLst>
      <p:ext uri="{BB962C8B-B14F-4D97-AF65-F5344CB8AC3E}">
        <p14:creationId xmlns:p14="http://schemas.microsoft.com/office/powerpoint/2010/main" val="141724036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660400"/>
            <a:ext cx="10515600" cy="6086473"/>
          </a:xfrm>
        </p:spPr>
        <p:txBody>
          <a:bodyPr>
            <a:normAutofit lnSpcReduction="10000"/>
          </a:bodyPr>
          <a:lstStyle/>
          <a:p>
            <a:pPr marL="0" indent="0" algn="just">
              <a:lnSpc>
                <a:spcPct val="150000"/>
              </a:lnSpc>
              <a:buNone/>
            </a:pPr>
            <a:r>
              <a:rPr lang="es-MX" b="1" dirty="0"/>
              <a:t>Justificación</a:t>
            </a:r>
            <a:r>
              <a:rPr lang="es-MX" dirty="0"/>
              <a:t>: La norma reclamada da un trato diferenciado e injustificado, </a:t>
            </a:r>
            <a:r>
              <a:rPr lang="es-MX" b="1" dirty="0"/>
              <a:t>por razón del estado civil</a:t>
            </a:r>
            <a:r>
              <a:rPr lang="es-MX" dirty="0"/>
              <a:t>, a las personas que conforme a su derecho humano al </a:t>
            </a:r>
            <a:r>
              <a:rPr lang="es-MX" b="1" dirty="0"/>
              <a:t>libre desarrollo de la personalidad decidan un nuevo proyecto de vida</a:t>
            </a:r>
            <a:r>
              <a:rPr lang="es-MX" dirty="0"/>
              <a:t>. La Suprema Corte ha construido una línea jurisprudencial respecto de ese derecho, el cual permite a toda persona elegir en forma libre y autónoma su proyecto de vida </a:t>
            </a:r>
            <a:r>
              <a:rPr lang="es-MX" b="1" dirty="0"/>
              <a:t>de acuerdo con sus valores, ideas, expectativas y gustos, entre otros, que comprende los aspectos que constituyen la forma en que desea proyectarse y vivir su vida y que, por tanto, sólo a ella corresponde decidir autónomamente. </a:t>
            </a:r>
          </a:p>
        </p:txBody>
      </p:sp>
    </p:spTree>
    <p:extLst>
      <p:ext uri="{BB962C8B-B14F-4D97-AF65-F5344CB8AC3E}">
        <p14:creationId xmlns:p14="http://schemas.microsoft.com/office/powerpoint/2010/main" val="3845267177"/>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473200"/>
            <a:ext cx="10515600" cy="5273673"/>
          </a:xfrm>
        </p:spPr>
        <p:txBody>
          <a:bodyPr>
            <a:normAutofit/>
          </a:bodyPr>
          <a:lstStyle/>
          <a:p>
            <a:pPr marL="0" indent="0" algn="just">
              <a:lnSpc>
                <a:spcPct val="150000"/>
              </a:lnSpc>
              <a:buNone/>
            </a:pPr>
            <a:endParaRPr lang="es-MX" dirty="0"/>
          </a:p>
          <a:p>
            <a:pPr marL="0" indent="0" algn="just">
              <a:lnSpc>
                <a:spcPct val="150000"/>
              </a:lnSpc>
              <a:buNone/>
            </a:pPr>
            <a:r>
              <a:rPr lang="es-MX" dirty="0"/>
              <a:t>Cancelar la pensión por viudez cuando la viuda o viudo se une en matrimonio o entra en concubinato, contraría los derechos humanos a la igualdad, a la no discriminación, a la familia y a la seguridad social, reconocidos por los artículos </a:t>
            </a:r>
            <a:r>
              <a:rPr lang="es-MX" b="1" u="sng" dirty="0"/>
              <a:t>1, párrafos primero y último, 4, párrafo primero y 123, apartado A, fracción XXIX, de la Constitución Federal</a:t>
            </a:r>
            <a:r>
              <a:rPr lang="es-MX" dirty="0"/>
              <a:t>.</a:t>
            </a:r>
          </a:p>
          <a:p>
            <a:pPr marL="0" indent="0" algn="just">
              <a:lnSpc>
                <a:spcPct val="150000"/>
              </a:lnSpc>
              <a:buNone/>
            </a:pPr>
            <a:endParaRPr lang="es-MX" dirty="0"/>
          </a:p>
        </p:txBody>
      </p:sp>
    </p:spTree>
    <p:extLst>
      <p:ext uri="{BB962C8B-B14F-4D97-AF65-F5344CB8AC3E}">
        <p14:creationId xmlns:p14="http://schemas.microsoft.com/office/powerpoint/2010/main" val="430164622"/>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a:lnSpc>
                <a:spcPct val="150000"/>
              </a:lnSpc>
              <a:buNone/>
            </a:pPr>
            <a:r>
              <a:rPr lang="es-MX" dirty="0"/>
              <a:t>Para ello, la persona  juzgadora debe tomar en cuenta lo siguiente: </a:t>
            </a:r>
          </a:p>
          <a:p>
            <a:pPr marL="0" indent="0" algn="just">
              <a:lnSpc>
                <a:spcPct val="150000"/>
              </a:lnSpc>
              <a:buNone/>
            </a:pPr>
            <a:r>
              <a:rPr lang="es-MX" dirty="0"/>
              <a:t>i) </a:t>
            </a:r>
            <a:r>
              <a:rPr lang="es-MX" b="1" dirty="0"/>
              <a:t>identificar </a:t>
            </a:r>
            <a:r>
              <a:rPr lang="es-MX" dirty="0"/>
              <a:t>primeramente </a:t>
            </a:r>
            <a:r>
              <a:rPr lang="es-MX" b="1" dirty="0"/>
              <a:t>si existen situaciones de poder</a:t>
            </a:r>
            <a:r>
              <a:rPr lang="es-MX" dirty="0"/>
              <a:t> que por </a:t>
            </a:r>
            <a:r>
              <a:rPr lang="es-MX" b="1" dirty="0"/>
              <a:t>cuestiones de género </a:t>
            </a:r>
            <a:r>
              <a:rPr lang="es-MX" dirty="0"/>
              <a:t>den cuenta de un desequilibrio entre las partes de la controversia; </a:t>
            </a:r>
          </a:p>
          <a:p>
            <a:pPr marL="0" indent="0" algn="just">
              <a:lnSpc>
                <a:spcPct val="150000"/>
              </a:lnSpc>
              <a:buNone/>
            </a:pPr>
            <a:r>
              <a:rPr lang="es-MX" dirty="0"/>
              <a:t>ii) </a:t>
            </a:r>
            <a:r>
              <a:rPr lang="es-MX" b="1" dirty="0"/>
              <a:t>cuestionar los hechos </a:t>
            </a:r>
            <a:r>
              <a:rPr lang="es-MX" dirty="0"/>
              <a:t>y </a:t>
            </a:r>
            <a:r>
              <a:rPr lang="es-MX" b="1" dirty="0"/>
              <a:t>valorar las pruebas desechando cualquier estereotipo o prejuicio de género</a:t>
            </a:r>
            <a:r>
              <a:rPr lang="es-MX" dirty="0"/>
              <a:t>, a fin de visualizar las situaciones de desventaja provocadas por condiciones de sexo o género; </a:t>
            </a:r>
          </a:p>
          <a:p>
            <a:endParaRPr lang="es-MX" b="1" dirty="0"/>
          </a:p>
        </p:txBody>
      </p:sp>
    </p:spTree>
    <p:extLst>
      <p:ext uri="{BB962C8B-B14F-4D97-AF65-F5344CB8AC3E}">
        <p14:creationId xmlns:p14="http://schemas.microsoft.com/office/powerpoint/2010/main" val="221307580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18263"/>
            <a:ext cx="10515600" cy="4722573"/>
          </a:xfrm>
        </p:spPr>
        <p:txBody>
          <a:bodyPr>
            <a:normAutofit fontScale="92500"/>
          </a:bodyPr>
          <a:lstStyle/>
          <a:p>
            <a:pPr marL="0" indent="0" algn="just">
              <a:lnSpc>
                <a:spcPct val="150000"/>
              </a:lnSpc>
              <a:buNone/>
            </a:pPr>
            <a:r>
              <a:rPr lang="es-MX" dirty="0"/>
              <a:t>iii) en caso de que el </a:t>
            </a:r>
            <a:r>
              <a:rPr lang="es-MX" b="1" dirty="0"/>
              <a:t>material probatorio no sea suficiente </a:t>
            </a:r>
            <a:r>
              <a:rPr lang="es-MX" dirty="0"/>
              <a:t>para aclarar la situación de violencia, vulnerabilidad o discriminación por razones de género, </a:t>
            </a:r>
            <a:r>
              <a:rPr lang="es-MX" b="1" dirty="0"/>
              <a:t>ordenar las pruebas necesarias para visibilizar </a:t>
            </a:r>
            <a:r>
              <a:rPr lang="es-MX" dirty="0"/>
              <a:t>dichas situaciones;</a:t>
            </a:r>
          </a:p>
          <a:p>
            <a:pPr marL="0" indent="0" algn="just">
              <a:lnSpc>
                <a:spcPct val="150000"/>
              </a:lnSpc>
              <a:buNone/>
            </a:pPr>
            <a:r>
              <a:rPr lang="es-MX" dirty="0"/>
              <a:t>iv) </a:t>
            </a:r>
            <a:r>
              <a:rPr lang="es-MX" b="1" dirty="0"/>
              <a:t>de detectarse la situación de desventaja por cuestiones de género, cuestionar la neutralidad del derecho aplicabl</a:t>
            </a:r>
            <a:r>
              <a:rPr lang="es-MX" dirty="0"/>
              <a:t>e, así como evaluar el impacto diferenciado de la solución propuesta </a:t>
            </a:r>
            <a:r>
              <a:rPr lang="es-MX" b="1" dirty="0"/>
              <a:t>para buscar una resolución justa e igualitaria</a:t>
            </a:r>
            <a:r>
              <a:rPr lang="es-MX" dirty="0"/>
              <a:t>;</a:t>
            </a:r>
          </a:p>
          <a:p>
            <a:pPr marL="0" indent="0" algn="just">
              <a:lnSpc>
                <a:spcPct val="150000"/>
              </a:lnSpc>
              <a:buNone/>
            </a:pPr>
            <a:endParaRPr lang="es-MX" dirty="0"/>
          </a:p>
          <a:p>
            <a:endParaRPr lang="es-MX" b="1" dirty="0"/>
          </a:p>
        </p:txBody>
      </p:sp>
    </p:spTree>
    <p:extLst>
      <p:ext uri="{BB962C8B-B14F-4D97-AF65-F5344CB8AC3E}">
        <p14:creationId xmlns:p14="http://schemas.microsoft.com/office/powerpoint/2010/main" val="15017276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fontScale="92500" lnSpcReduction="20000"/>
          </a:bodyPr>
          <a:lstStyle/>
          <a:p>
            <a:pPr marL="0" indent="0" algn="just">
              <a:lnSpc>
                <a:spcPct val="150000"/>
              </a:lnSpc>
              <a:buNone/>
            </a:pPr>
            <a:r>
              <a:rPr lang="es-MX" dirty="0"/>
              <a:t>v) D</a:t>
            </a:r>
            <a:r>
              <a:rPr lang="es-MX" b="1" dirty="0"/>
              <a:t>ebe aplicar los estándares de derechos humanos </a:t>
            </a:r>
            <a:r>
              <a:rPr lang="es-MX" dirty="0"/>
              <a:t>de todas las personas involucradas, mujeres, adolescentes, niñez, personas adultas mayores, discapacidad; y, </a:t>
            </a:r>
          </a:p>
          <a:p>
            <a:pPr marL="0" indent="0" algn="just">
              <a:lnSpc>
                <a:spcPct val="150000"/>
              </a:lnSpc>
              <a:buNone/>
            </a:pPr>
            <a:r>
              <a:rPr lang="es-MX" dirty="0"/>
              <a:t>vi) considerar que el método exige que, en todo momento, se </a:t>
            </a:r>
            <a:r>
              <a:rPr lang="es-MX" b="1" dirty="0"/>
              <a:t>evite el uso del lenguaje basado en estereotipos o prejuicios</a:t>
            </a:r>
            <a:r>
              <a:rPr lang="es-MX" dirty="0"/>
              <a:t>, por lo que debe procurarse un lenguaje incluyente con el objeto de asegurar un acceso a la justicia sin discriminación por motivos de género.</a:t>
            </a:r>
          </a:p>
          <a:p>
            <a:pPr marL="0" indent="0" algn="just">
              <a:lnSpc>
                <a:spcPct val="150000"/>
              </a:lnSpc>
              <a:buNone/>
            </a:pPr>
            <a:r>
              <a:rPr lang="es-ES" dirty="0"/>
              <a:t>Un ejemplo del tipo de lenguaje basado en estereotipos o prejuicios, se puede observar en la sentencia que ganó el </a:t>
            </a:r>
            <a:r>
              <a:rPr lang="es-ES" b="1" dirty="0"/>
              <a:t>premio Garrote.</a:t>
            </a:r>
            <a:endParaRPr lang="es-ES_tradnl" b="1" dirty="0"/>
          </a:p>
          <a:p>
            <a:pPr marL="0" indent="0" algn="just">
              <a:lnSpc>
                <a:spcPct val="150000"/>
              </a:lnSpc>
              <a:buNone/>
            </a:pPr>
            <a:endParaRPr lang="es-MX" dirty="0"/>
          </a:p>
          <a:p>
            <a:endParaRPr lang="es-MX" b="1" dirty="0"/>
          </a:p>
        </p:txBody>
      </p:sp>
    </p:spTree>
    <p:extLst>
      <p:ext uri="{BB962C8B-B14F-4D97-AF65-F5344CB8AC3E}">
        <p14:creationId xmlns:p14="http://schemas.microsoft.com/office/powerpoint/2010/main" val="22401828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1"/>
            <a:ext cx="10515600" cy="1076960"/>
          </a:xfrm>
        </p:spPr>
        <p:txBody>
          <a:bodyPr>
            <a:normAutofit/>
          </a:bodyPr>
          <a:lstStyle/>
          <a:p>
            <a:r>
              <a:rPr lang="es-ES_tradnl" sz="3600" b="1" dirty="0">
                <a:solidFill>
                  <a:srgbClr val="0070C0"/>
                </a:solidFill>
              </a:rPr>
              <a:t>SENTENCIA GANADORA DEL GARROTE DEL AÑO 2018.</a:t>
            </a:r>
          </a:p>
        </p:txBody>
      </p:sp>
      <p:sp>
        <p:nvSpPr>
          <p:cNvPr id="3" name="Marcador de contenido 2"/>
          <p:cNvSpPr>
            <a:spLocks noGrp="1"/>
          </p:cNvSpPr>
          <p:nvPr>
            <p:ph idx="1"/>
          </p:nvPr>
        </p:nvSpPr>
        <p:spPr>
          <a:xfrm>
            <a:off x="838200" y="762001"/>
            <a:ext cx="10515600" cy="5801360"/>
          </a:xfrm>
        </p:spPr>
        <p:txBody>
          <a:bodyPr>
            <a:noAutofit/>
          </a:bodyPr>
          <a:lstStyle/>
          <a:p>
            <a:pPr marL="0" indent="0" algn="just" fontAlgn="base">
              <a:lnSpc>
                <a:spcPct val="170000"/>
              </a:lnSpc>
              <a:buNone/>
            </a:pPr>
            <a:r>
              <a:rPr lang="es-ES_tradnl" sz="2400" dirty="0"/>
              <a:t>La organización internacional Women’s Link Worldwide otorgó el </a:t>
            </a:r>
            <a:r>
              <a:rPr lang="es-ES_tradnl" sz="2400" u="sng" dirty="0"/>
              <a:t>premio Garrote del Público al Tribunal Superior de Justicia de la Ciudad de México</a:t>
            </a:r>
            <a:r>
              <a:rPr lang="es-ES_tradnl" sz="2400" dirty="0"/>
              <a:t> por emitir una sentencia donde condenó a una mujer por pedir a su ex pareja la pensión alimenticia para su hijo y con ello</a:t>
            </a:r>
            <a:r>
              <a:rPr lang="es-ES_tradnl" sz="2400" b="1" dirty="0"/>
              <a:t> “romper la armonía y la dignidad del matrimonio”.</a:t>
            </a:r>
          </a:p>
          <a:p>
            <a:pPr marL="0" indent="0" algn="just" fontAlgn="base">
              <a:lnSpc>
                <a:spcPct val="170000"/>
              </a:lnSpc>
              <a:buNone/>
            </a:pPr>
            <a:r>
              <a:rPr lang="es-ES_tradnl" sz="2400" dirty="0"/>
              <a:t>El caso fue por la decisión judicial  del juez décimo cuarto de lo Civil del Fuero Común de la Ciudad de México, FRRR, quien condenó a una madre a pagar una indemnización de 50 mil pesos y dar una disculpa pública por cometer el delito de daño moral.</a:t>
            </a:r>
          </a:p>
        </p:txBody>
      </p:sp>
    </p:spTree>
    <p:extLst>
      <p:ext uri="{BB962C8B-B14F-4D97-AF65-F5344CB8AC3E}">
        <p14:creationId xmlns:p14="http://schemas.microsoft.com/office/powerpoint/2010/main" val="2394050788"/>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6"/>
            <a:ext cx="10515600" cy="532342"/>
          </a:xfrm>
        </p:spPr>
        <p:txBody>
          <a:bodyPr>
            <a:normAutofit/>
          </a:bodyPr>
          <a:lstStyle/>
          <a:p>
            <a:pPr algn="ctr"/>
            <a:r>
              <a:rPr lang="es-ES_tradnl" sz="2800" b="1" dirty="0">
                <a:solidFill>
                  <a:srgbClr val="0070C0"/>
                </a:solidFill>
              </a:rPr>
              <a:t>SENTENCIA GANADORA DEL GARROTE DEL AÑO 2018.</a:t>
            </a:r>
          </a:p>
        </p:txBody>
      </p:sp>
      <p:sp>
        <p:nvSpPr>
          <p:cNvPr id="3" name="Marcador de contenido 2"/>
          <p:cNvSpPr>
            <a:spLocks noGrp="1"/>
          </p:cNvSpPr>
          <p:nvPr>
            <p:ph idx="1"/>
          </p:nvPr>
        </p:nvSpPr>
        <p:spPr>
          <a:xfrm>
            <a:off x="838200" y="897468"/>
            <a:ext cx="10515600" cy="5665892"/>
          </a:xfrm>
        </p:spPr>
        <p:txBody>
          <a:bodyPr>
            <a:normAutofit/>
          </a:bodyPr>
          <a:lstStyle/>
          <a:p>
            <a:pPr marL="0" indent="0" algn="just" fontAlgn="base">
              <a:lnSpc>
                <a:spcPct val="150000"/>
              </a:lnSpc>
              <a:buNone/>
            </a:pPr>
            <a:r>
              <a:rPr lang="es-ES_tradnl" sz="2400" dirty="0"/>
              <a:t>El asunto empezó porque  una mujer que buscaba que el padre de su hijo </a:t>
            </a:r>
            <a:r>
              <a:rPr lang="es-ES_tradnl" sz="2400" b="1" dirty="0"/>
              <a:t>pagara la pensión alimenticia. </a:t>
            </a:r>
          </a:p>
          <a:p>
            <a:pPr marL="0" indent="0" algn="just" fontAlgn="base">
              <a:lnSpc>
                <a:spcPct val="150000"/>
              </a:lnSpc>
              <a:buNone/>
            </a:pPr>
            <a:r>
              <a:rPr lang="es-ES_tradnl" sz="2400" dirty="0"/>
              <a:t>Ante su negativa, ella </a:t>
            </a:r>
            <a:r>
              <a:rPr lang="es-ES_tradnl" sz="2400" b="1" dirty="0"/>
              <a:t>le contó la situación a la esposa del progenitor</a:t>
            </a:r>
            <a:r>
              <a:rPr lang="es-ES_tradnl" sz="2400" dirty="0"/>
              <a:t>. </a:t>
            </a:r>
          </a:p>
          <a:p>
            <a:pPr marL="0" indent="0" algn="just" fontAlgn="base">
              <a:lnSpc>
                <a:spcPct val="150000"/>
              </a:lnSpc>
              <a:buNone/>
            </a:pPr>
            <a:r>
              <a:rPr lang="es-ES_tradnl" sz="2400" dirty="0"/>
              <a:t>La actual </a:t>
            </a:r>
            <a:r>
              <a:rPr lang="es-ES_tradnl" sz="2400" b="1" dirty="0"/>
              <a:t>esposa la demandó por daño moral</a:t>
            </a:r>
            <a:r>
              <a:rPr lang="es-ES_tradnl" sz="2400" dirty="0"/>
              <a:t>. </a:t>
            </a:r>
          </a:p>
          <a:p>
            <a:pPr marL="0" indent="0" algn="just" fontAlgn="base">
              <a:lnSpc>
                <a:spcPct val="150000"/>
              </a:lnSpc>
              <a:buNone/>
            </a:pPr>
            <a:r>
              <a:rPr lang="es-ES_tradnl" sz="2400" dirty="0"/>
              <a:t>El argumento del </a:t>
            </a:r>
            <a:r>
              <a:rPr lang="es-ES_tradnl" sz="2400" b="1" dirty="0"/>
              <a:t>juez fue condenar a la mujer por </a:t>
            </a:r>
            <a:r>
              <a:rPr lang="es-ES_tradnl" sz="2400" b="1" i="1" dirty="0"/>
              <a:t>haber roto la armonía y la dignidad del matrimonio.</a:t>
            </a:r>
          </a:p>
          <a:p>
            <a:pPr marL="0" indent="0" algn="just" fontAlgn="base">
              <a:lnSpc>
                <a:spcPct val="150000"/>
              </a:lnSpc>
              <a:buNone/>
            </a:pPr>
            <a:r>
              <a:rPr lang="es-ES_tradnl" sz="2400" dirty="0"/>
              <a:t>La demanda por daño moral en contra de la mujer,  </a:t>
            </a:r>
            <a:r>
              <a:rPr lang="es-ES_tradnl" sz="2400" b="1" dirty="0"/>
              <a:t>fue porque  le informó que su esposo tuvo un hijo con otra persona durante su matrimonio</a:t>
            </a:r>
            <a:r>
              <a:rPr lang="es-ES_tradnl" sz="2400" dirty="0"/>
              <a:t>, lo que hizo que afectara sus sentimientos.</a:t>
            </a:r>
          </a:p>
        </p:txBody>
      </p:sp>
    </p:spTree>
    <p:extLst>
      <p:ext uri="{BB962C8B-B14F-4D97-AF65-F5344CB8AC3E}">
        <p14:creationId xmlns:p14="http://schemas.microsoft.com/office/powerpoint/2010/main" val="540330969"/>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4961466"/>
          </a:xfrm>
        </p:spPr>
        <p:txBody>
          <a:bodyPr>
            <a:noAutofit/>
          </a:bodyPr>
          <a:lstStyle/>
          <a:p>
            <a:pPr marL="0" indent="0" algn="just">
              <a:lnSpc>
                <a:spcPct val="150000"/>
              </a:lnSpc>
              <a:buNone/>
            </a:pPr>
            <a:r>
              <a:rPr lang="es-ES_tradnl" sz="2900" dirty="0"/>
              <a:t>En la sentencia, el juez expresó que la mujer no tenía ningún derecho a perturbar a la pareja, por tanto, la condenó por  tener una conducta que no es “moralmente aceptable” y, de acuerdo con la organización internacional, la castigó de forma desproporcionada por considerar que intervino en un matrimonio al tener un hijo con un hombre casado y atreverse a informarle a la esposa.</a:t>
            </a:r>
          </a:p>
        </p:txBody>
      </p:sp>
    </p:spTree>
    <p:extLst>
      <p:ext uri="{BB962C8B-B14F-4D97-AF65-F5344CB8AC3E}">
        <p14:creationId xmlns:p14="http://schemas.microsoft.com/office/powerpoint/2010/main" val="94446570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fontAlgn="base">
              <a:lnSpc>
                <a:spcPct val="150000"/>
              </a:lnSpc>
              <a:buNone/>
            </a:pPr>
            <a:endParaRPr lang="es-ES_tradnl" sz="2600" dirty="0"/>
          </a:p>
          <a:p>
            <a:pPr marL="0" indent="0" algn="just" fontAlgn="base">
              <a:lnSpc>
                <a:spcPct val="150000"/>
              </a:lnSpc>
              <a:buNone/>
            </a:pPr>
            <a:r>
              <a:rPr lang="es-ES_tradnl" dirty="0"/>
              <a:t>Sin embargo, </a:t>
            </a:r>
            <a:r>
              <a:rPr lang="es-ES_tradnl" u="sng" dirty="0"/>
              <a:t>el juez no dijo nada sobre al incumplimiento del padre con el hijo, la razón que originó la demanda de pensión alimenticia</a:t>
            </a:r>
            <a:r>
              <a:rPr lang="es-ES_tradnl" dirty="0"/>
              <a:t>. De esta forma, el juez emitió criterios morales y no legales, no tomó en cuenta el contexto ni la situación de la mujer que pedía que el padre de su hijo cumpliera con lo que, por ley, le corresponde.</a:t>
            </a:r>
          </a:p>
          <a:p>
            <a:pPr marL="0" indent="0" algn="just" fontAlgn="base">
              <a:buNone/>
            </a:pPr>
            <a:endParaRPr lang="es-ES_tradnl" sz="2600" dirty="0"/>
          </a:p>
        </p:txBody>
      </p:sp>
    </p:spTree>
    <p:extLst>
      <p:ext uri="{BB962C8B-B14F-4D97-AF65-F5344CB8AC3E}">
        <p14:creationId xmlns:p14="http://schemas.microsoft.com/office/powerpoint/2010/main" val="3536793486"/>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endParaRPr lang="es-ES_tradnl" dirty="0"/>
          </a:p>
        </p:txBody>
      </p:sp>
      <p:sp>
        <p:nvSpPr>
          <p:cNvPr id="3" name="Marcador de contenido 2"/>
          <p:cNvSpPr>
            <a:spLocks noGrp="1"/>
          </p:cNvSpPr>
          <p:nvPr>
            <p:ph idx="1"/>
          </p:nvPr>
        </p:nvSpPr>
        <p:spPr/>
        <p:txBody>
          <a:bodyPr/>
          <a:lstStyle/>
          <a:p>
            <a:endParaRPr lang="es-ES_tradnl" dirty="0"/>
          </a:p>
        </p:txBody>
      </p:sp>
      <p:pic>
        <p:nvPicPr>
          <p:cNvPr id="4" name="Imagen 3"/>
          <p:cNvPicPr>
            <a:picLocks noChangeAspect="1"/>
          </p:cNvPicPr>
          <p:nvPr/>
        </p:nvPicPr>
        <p:blipFill>
          <a:blip r:embed="rId2"/>
          <a:stretch>
            <a:fillRect/>
          </a:stretch>
        </p:blipFill>
        <p:spPr>
          <a:xfrm>
            <a:off x="-38100" y="-2926080"/>
            <a:ext cx="12268200" cy="11460480"/>
          </a:xfrm>
          <a:prstGeom prst="rect">
            <a:avLst/>
          </a:prstGeom>
        </p:spPr>
      </p:pic>
      <p:pic>
        <p:nvPicPr>
          <p:cNvPr id="5" name="Imagen 4">
            <a:extLst>
              <a:ext uri="{FF2B5EF4-FFF2-40B4-BE49-F238E27FC236}">
                <a16:creationId xmlns:a16="http://schemas.microsoft.com/office/drawing/2014/main" id="{F7A31F3F-348C-9F49-BEF6-C3D2DF221101}"/>
              </a:ext>
            </a:extLst>
          </p:cNvPr>
          <p:cNvPicPr>
            <a:picLocks noChangeAspect="1"/>
          </p:cNvPicPr>
          <p:nvPr/>
        </p:nvPicPr>
        <p:blipFill>
          <a:blip r:embed="rId2"/>
          <a:stretch>
            <a:fillRect/>
          </a:stretch>
        </p:blipFill>
        <p:spPr>
          <a:xfrm>
            <a:off x="-3200400" y="-2926080"/>
            <a:ext cx="15392400" cy="11460480"/>
          </a:xfrm>
          <a:prstGeom prst="rect">
            <a:avLst/>
          </a:prstGeom>
        </p:spPr>
      </p:pic>
    </p:spTree>
    <p:extLst>
      <p:ext uri="{BB962C8B-B14F-4D97-AF65-F5344CB8AC3E}">
        <p14:creationId xmlns:p14="http://schemas.microsoft.com/office/powerpoint/2010/main" val="175613206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566207"/>
          </a:xfrm>
        </p:spPr>
        <p:txBody>
          <a:bodyPr>
            <a:normAutofit fontScale="90000"/>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31333"/>
            <a:ext cx="10515600" cy="5926667"/>
          </a:xfrm>
        </p:spPr>
        <p:txBody>
          <a:bodyPr>
            <a:normAutofit/>
          </a:bodyPr>
          <a:lstStyle/>
          <a:p>
            <a:pPr marL="0" indent="0">
              <a:lnSpc>
                <a:spcPct val="150000"/>
              </a:lnSpc>
              <a:buNone/>
            </a:pPr>
            <a:r>
              <a:rPr lang="es-MX" sz="2500" dirty="0"/>
              <a:t>La capacitación desde los dos espacios:</a:t>
            </a:r>
          </a:p>
          <a:p>
            <a:pPr marL="0" indent="0" algn="ctr">
              <a:lnSpc>
                <a:spcPct val="150000"/>
              </a:lnSpc>
              <a:buNone/>
            </a:pPr>
            <a:r>
              <a:rPr lang="es-MX" sz="2500" dirty="0"/>
              <a:t>ELABORACIÓN  de una demanda </a:t>
            </a:r>
          </a:p>
          <a:p>
            <a:pPr marL="0" indent="0" algn="ctr">
              <a:lnSpc>
                <a:spcPct val="150000"/>
              </a:lnSpc>
              <a:buNone/>
            </a:pPr>
            <a:r>
              <a:rPr lang="es-MX" sz="2500" dirty="0"/>
              <a:t>RESOLUCIÓN de un caso </a:t>
            </a:r>
          </a:p>
          <a:p>
            <a:pPr marL="0" indent="0" algn="just">
              <a:lnSpc>
                <a:spcPct val="150000"/>
              </a:lnSpc>
              <a:buNone/>
            </a:pPr>
            <a:r>
              <a:rPr lang="es-MX" sz="2500" dirty="0"/>
              <a:t>Las personas que se encuentren en uno u otro espacio deben coincidir en lo que ven, piensan, analizan y concluyan sobre </a:t>
            </a:r>
            <a:r>
              <a:rPr lang="es-MX" sz="2500" b="1" dirty="0"/>
              <a:t> la aplicación de la perspectiva de género</a:t>
            </a:r>
            <a:r>
              <a:rPr lang="es-MX" sz="2500" dirty="0"/>
              <a:t>.</a:t>
            </a:r>
          </a:p>
          <a:p>
            <a:pPr marL="0" indent="0" algn="just">
              <a:lnSpc>
                <a:spcPct val="150000"/>
              </a:lnSpc>
              <a:buNone/>
            </a:pPr>
            <a:r>
              <a:rPr lang="es-MX" sz="2500" dirty="0"/>
              <a:t>Es </a:t>
            </a:r>
            <a:r>
              <a:rPr lang="es-MX" sz="2500" b="1" dirty="0"/>
              <a:t>importante </a:t>
            </a:r>
            <a:r>
              <a:rPr lang="es-MX" sz="2500" dirty="0"/>
              <a:t>describir y desarrollar el </a:t>
            </a:r>
            <a:r>
              <a:rPr lang="es-MX" sz="2500" b="1" dirty="0"/>
              <a:t>contexto socio cultural de los hechos</a:t>
            </a:r>
            <a:r>
              <a:rPr lang="es-MX" sz="2500" dirty="0"/>
              <a:t> que se consideran impactan en la vulneración  de los derechos humanos de las personas en situación de vulnerabilidad.</a:t>
            </a:r>
          </a:p>
        </p:txBody>
      </p:sp>
    </p:spTree>
    <p:extLst>
      <p:ext uri="{BB962C8B-B14F-4D97-AF65-F5344CB8AC3E}">
        <p14:creationId xmlns:p14="http://schemas.microsoft.com/office/powerpoint/2010/main" val="949420608"/>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426720" y="-3048000"/>
            <a:ext cx="13094617" cy="11643361"/>
          </a:xfrm>
          <a:prstGeom prst="rect">
            <a:avLst/>
          </a:prstGeom>
        </p:spPr>
      </p:pic>
    </p:spTree>
    <p:extLst>
      <p:ext uri="{BB962C8B-B14F-4D97-AF65-F5344CB8AC3E}">
        <p14:creationId xmlns:p14="http://schemas.microsoft.com/office/powerpoint/2010/main" val="66114347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220500" y="-2133600"/>
            <a:ext cx="12615700" cy="10972800"/>
          </a:xfrm>
          <a:prstGeom prst="rect">
            <a:avLst/>
          </a:prstGeom>
        </p:spPr>
      </p:pic>
    </p:spTree>
    <p:extLst>
      <p:ext uri="{BB962C8B-B14F-4D97-AF65-F5344CB8AC3E}">
        <p14:creationId xmlns:p14="http://schemas.microsoft.com/office/powerpoint/2010/main" val="2625741720"/>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n 3"/>
          <p:cNvPicPr>
            <a:picLocks noChangeAspect="1"/>
          </p:cNvPicPr>
          <p:nvPr/>
        </p:nvPicPr>
        <p:blipFill>
          <a:blip r:embed="rId2"/>
          <a:stretch>
            <a:fillRect/>
          </a:stretch>
        </p:blipFill>
        <p:spPr>
          <a:xfrm>
            <a:off x="0" y="-1482090"/>
            <a:ext cx="12767310" cy="11398250"/>
          </a:xfrm>
          <a:prstGeom prst="rect">
            <a:avLst/>
          </a:prstGeom>
        </p:spPr>
      </p:pic>
    </p:spTree>
    <p:extLst>
      <p:ext uri="{BB962C8B-B14F-4D97-AF65-F5344CB8AC3E}">
        <p14:creationId xmlns:p14="http://schemas.microsoft.com/office/powerpoint/2010/main" val="1477376289"/>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B2E26646-4E92-DD41-9DEF-37219E7AC5CA}"/>
              </a:ext>
            </a:extLst>
          </p:cNvPr>
          <p:cNvSpPr>
            <a:spLocks noGrp="1"/>
          </p:cNvSpPr>
          <p:nvPr>
            <p:ph type="title"/>
          </p:nvPr>
        </p:nvSpPr>
        <p:spPr>
          <a:xfrm>
            <a:off x="838200" y="365125"/>
            <a:ext cx="10515600" cy="1006475"/>
          </a:xfrm>
        </p:spPr>
        <p:txBody>
          <a:bodyPr>
            <a:normAutofit/>
          </a:bodyPr>
          <a:lstStyle/>
          <a:p>
            <a:pPr algn="ctr"/>
            <a:r>
              <a:rPr lang="es-MX" sz="4000">
                <a:solidFill>
                  <a:srgbClr val="002060"/>
                </a:solidFill>
              </a:rPr>
              <a:t>TALLER DE PERSPECTIVA DE GÉNERO.</a:t>
            </a:r>
          </a:p>
        </p:txBody>
      </p:sp>
      <p:sp>
        <p:nvSpPr>
          <p:cNvPr id="3" name="Marcador de contenido 2">
            <a:extLst>
              <a:ext uri="{FF2B5EF4-FFF2-40B4-BE49-F238E27FC236}">
                <a16:creationId xmlns:a16="http://schemas.microsoft.com/office/drawing/2014/main" id="{55988402-082B-544E-8F57-C24B82AC19C4}"/>
              </a:ext>
            </a:extLst>
          </p:cNvPr>
          <p:cNvSpPr>
            <a:spLocks noGrp="1"/>
          </p:cNvSpPr>
          <p:nvPr>
            <p:ph idx="1"/>
          </p:nvPr>
        </p:nvSpPr>
        <p:spPr/>
        <p:txBody>
          <a:bodyPr>
            <a:normAutofit/>
          </a:bodyPr>
          <a:lstStyle/>
          <a:p>
            <a:pPr marL="0" indent="0" algn="ctr">
              <a:lnSpc>
                <a:spcPct val="150000"/>
              </a:lnSpc>
              <a:buNone/>
            </a:pPr>
            <a:endParaRPr lang="es-MX" sz="3200"/>
          </a:p>
          <a:p>
            <a:pPr marL="0" indent="0" algn="ctr">
              <a:lnSpc>
                <a:spcPct val="150000"/>
              </a:lnSpc>
              <a:buNone/>
            </a:pPr>
            <a:r>
              <a:rPr lang="es-MX" sz="3200"/>
              <a:t>CASOS DONDE SE APLICÓ LA PERSPECTIVA DE GÉNERO EN MATERIA ADMINISTRATIVA.</a:t>
            </a:r>
          </a:p>
        </p:txBody>
      </p:sp>
    </p:spTree>
    <p:extLst>
      <p:ext uri="{BB962C8B-B14F-4D97-AF65-F5344CB8AC3E}">
        <p14:creationId xmlns:p14="http://schemas.microsoft.com/office/powerpoint/2010/main" val="147296051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569910"/>
          </a:xfrm>
        </p:spPr>
        <p:txBody>
          <a:bodyPr>
            <a:normAutofit fontScale="90000"/>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681036"/>
            <a:ext cx="10515600" cy="6176964"/>
          </a:xfrm>
        </p:spPr>
        <p:txBody>
          <a:bodyPr>
            <a:noAutofit/>
          </a:bodyPr>
          <a:lstStyle/>
          <a:p>
            <a:pPr marL="0" indent="0" algn="just">
              <a:lnSpc>
                <a:spcPct val="150000"/>
              </a:lnSpc>
              <a:buNone/>
            </a:pPr>
            <a:r>
              <a:rPr lang="es-MX" sz="2500" dirty="0"/>
              <a:t>La sentencia recaída al toca 365/2017 del </a:t>
            </a:r>
            <a:r>
              <a:rPr lang="es-MX" sz="2500" b="1" dirty="0"/>
              <a:t>Tribunal Estatal de Justicia Administrativa de Veracruz</a:t>
            </a:r>
            <a:r>
              <a:rPr lang="es-MX" sz="2500" dirty="0"/>
              <a:t> muestra algunos de los puntos previamente citados. </a:t>
            </a:r>
          </a:p>
          <a:p>
            <a:pPr marL="0" indent="0" algn="just">
              <a:lnSpc>
                <a:spcPct val="150000"/>
              </a:lnSpc>
              <a:buNone/>
            </a:pPr>
            <a:r>
              <a:rPr lang="es-MX" sz="2500" dirty="0"/>
              <a:t>Al resolver el recurso de revisión interpuesto en contra de la </a:t>
            </a:r>
            <a:r>
              <a:rPr lang="es-MX" sz="2500" b="1" dirty="0"/>
              <a:t>sentencia dictada </a:t>
            </a:r>
            <a:r>
              <a:rPr lang="es-MX" sz="2500" dirty="0"/>
              <a:t>en el juicio contencioso administrativo respectivo y aplicar la</a:t>
            </a:r>
            <a:r>
              <a:rPr lang="es-MX" sz="2500" b="1" dirty="0"/>
              <a:t> perspectiva de género, se revocó dicha determinación.</a:t>
            </a:r>
          </a:p>
          <a:p>
            <a:pPr marL="0" indent="0" algn="just">
              <a:lnSpc>
                <a:spcPct val="150000"/>
              </a:lnSpc>
              <a:buNone/>
            </a:pPr>
            <a:r>
              <a:rPr lang="es-MX" sz="2500" dirty="0"/>
              <a:t>Al analizar las pruebas consideró que no se tomó en cuenta el contexto expresado por la actora y apelante: relativo a que fungió como policía auxiliar y reclamó la baja verbal de su cargo derivada de actos discriminatorios por ser mujer y por su preferencia sexual.</a:t>
            </a:r>
          </a:p>
        </p:txBody>
      </p:sp>
    </p:spTree>
    <p:extLst>
      <p:ext uri="{BB962C8B-B14F-4D97-AF65-F5344CB8AC3E}">
        <p14:creationId xmlns:p14="http://schemas.microsoft.com/office/powerpoint/2010/main" val="3559224707"/>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569910"/>
          </a:xfrm>
        </p:spPr>
        <p:txBody>
          <a:bodyPr>
            <a:normAutofit fontScale="90000"/>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185334"/>
            <a:ext cx="10515600" cy="4318000"/>
          </a:xfrm>
        </p:spPr>
        <p:txBody>
          <a:bodyPr>
            <a:noAutofit/>
          </a:bodyPr>
          <a:lstStyle/>
          <a:p>
            <a:pPr marL="0" indent="0" algn="just">
              <a:lnSpc>
                <a:spcPct val="150000"/>
              </a:lnSpc>
              <a:buNone/>
            </a:pPr>
            <a:endParaRPr lang="es-MX" sz="2400" dirty="0"/>
          </a:p>
          <a:p>
            <a:pPr marL="0" indent="0" algn="just">
              <a:lnSpc>
                <a:spcPct val="150000"/>
              </a:lnSpc>
              <a:buNone/>
            </a:pPr>
            <a:r>
              <a:rPr lang="es-MX" dirty="0"/>
              <a:t>Relación asimétrica de poder en virtud del género o preferencia sexual —relación estado-patrón y policía que se manifiesta como mujer con una cierta orientación sexual—, y la posibilidad de discriminación por ese motivo —al alegar que la baja como policía fue por ese motivo—.</a:t>
            </a:r>
            <a:endParaRPr lang="es-MX" b="1" dirty="0"/>
          </a:p>
        </p:txBody>
      </p:sp>
    </p:spTree>
    <p:extLst>
      <p:ext uri="{BB962C8B-B14F-4D97-AF65-F5344CB8AC3E}">
        <p14:creationId xmlns:p14="http://schemas.microsoft.com/office/powerpoint/2010/main" val="206461795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1642533" y="982134"/>
            <a:ext cx="8771468" cy="5194830"/>
          </a:xfrm>
        </p:spPr>
        <p:txBody>
          <a:bodyPr>
            <a:normAutofit/>
          </a:bodyPr>
          <a:lstStyle/>
          <a:p>
            <a:pPr marL="0" indent="0" algn="just">
              <a:lnSpc>
                <a:spcPct val="150000"/>
              </a:lnSpc>
              <a:buNone/>
            </a:pPr>
            <a:endParaRPr lang="es-MX"/>
          </a:p>
          <a:p>
            <a:pPr marL="0" indent="0" algn="just">
              <a:lnSpc>
                <a:spcPct val="150000"/>
              </a:lnSpc>
              <a:buNone/>
            </a:pPr>
            <a:r>
              <a:rPr lang="es-MX"/>
              <a:t>También es significativa la sentencia recaída al juicio de Amparo Indirecto 981/2021, del índice del Juzgado Tercero de Distrito en Materia Administrativa en la Ciudad de México. </a:t>
            </a:r>
            <a:endParaRPr lang="es-MX" b="1"/>
          </a:p>
        </p:txBody>
      </p:sp>
    </p:spTree>
    <p:extLst>
      <p:ext uri="{BB962C8B-B14F-4D97-AF65-F5344CB8AC3E}">
        <p14:creationId xmlns:p14="http://schemas.microsoft.com/office/powerpoint/2010/main" val="390446058"/>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a:lnSpc>
                <a:spcPct val="150000"/>
              </a:lnSpc>
              <a:buNone/>
            </a:pPr>
            <a:endParaRPr lang="es-MX" dirty="0"/>
          </a:p>
          <a:p>
            <a:pPr marL="0" indent="0" algn="just">
              <a:lnSpc>
                <a:spcPct val="150000"/>
              </a:lnSpc>
              <a:buNone/>
            </a:pPr>
            <a:r>
              <a:rPr lang="es-MX" dirty="0"/>
              <a:t>El acto reclamado es el </a:t>
            </a:r>
            <a:r>
              <a:rPr lang="es-MX" b="1" dirty="0"/>
              <a:t>oficio que negó el resguardo domiciliario solicitado por una mujer servidora pública</a:t>
            </a:r>
            <a:r>
              <a:rPr lang="es-MX" dirty="0"/>
              <a:t>, con motivo de la pandemia generada por el virus covid-19 para prestar sus labores a distancia y no en el centro de trabajo, con el fin de garantizar el bienestar de su hijo —de meses de edad-- el cual tenía a su resguardo y cuidado sin contar con persona  alguna para que le auxiliara a ello. </a:t>
            </a:r>
            <a:endParaRPr lang="es-MX" b="1" dirty="0"/>
          </a:p>
        </p:txBody>
      </p:sp>
    </p:spTree>
    <p:extLst>
      <p:ext uri="{BB962C8B-B14F-4D97-AF65-F5344CB8AC3E}">
        <p14:creationId xmlns:p14="http://schemas.microsoft.com/office/powerpoint/2010/main" val="374756070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3"/>
            <a:ext cx="10515600" cy="6045199"/>
          </a:xfrm>
        </p:spPr>
        <p:txBody>
          <a:bodyPr>
            <a:normAutofit/>
          </a:bodyPr>
          <a:lstStyle/>
          <a:p>
            <a:pPr marL="0" indent="0" algn="just">
              <a:lnSpc>
                <a:spcPct val="150000"/>
              </a:lnSpc>
              <a:buNone/>
            </a:pPr>
            <a:endParaRPr lang="es-MX" dirty="0"/>
          </a:p>
          <a:p>
            <a:pPr marL="0" indent="0" algn="just">
              <a:lnSpc>
                <a:spcPct val="150000"/>
              </a:lnSpc>
              <a:buNone/>
            </a:pPr>
            <a:r>
              <a:rPr lang="es-MX" dirty="0"/>
              <a:t>Era un </a:t>
            </a:r>
            <a:r>
              <a:rPr lang="es-MX" b="1" dirty="0"/>
              <a:t>hecho notorio </a:t>
            </a:r>
            <a:r>
              <a:rPr lang="es-MX" dirty="0"/>
              <a:t>la ausencia de estancias infantiles o guarderías que coadyuvaran en esa labor de cuidado y la inexistente inoculación (vacunas) para menores de tales edades en México. </a:t>
            </a:r>
          </a:p>
          <a:p>
            <a:pPr marL="0" indent="0" algn="just">
              <a:lnSpc>
                <a:spcPct val="150000"/>
              </a:lnSpc>
              <a:buNone/>
            </a:pPr>
            <a:r>
              <a:rPr lang="es-MX" dirty="0"/>
              <a:t>Se advirtió </a:t>
            </a:r>
            <a:r>
              <a:rPr lang="es-MX" b="1" dirty="0"/>
              <a:t>una situación de interseccionalidad </a:t>
            </a:r>
            <a:r>
              <a:rPr lang="es-MX" dirty="0"/>
              <a:t>—dadas las condiciones en que se encontraba la persona— y una </a:t>
            </a:r>
            <a:r>
              <a:rPr lang="es-MX" b="1" dirty="0"/>
              <a:t>relación de asimetría</a:t>
            </a:r>
            <a:r>
              <a:rPr lang="es-MX" dirty="0"/>
              <a:t> de poder derivada de su vínculo laboral.</a:t>
            </a:r>
          </a:p>
          <a:p>
            <a:pPr marL="0" indent="0" algn="just">
              <a:lnSpc>
                <a:spcPct val="150000"/>
              </a:lnSpc>
              <a:buNone/>
            </a:pPr>
            <a:endParaRPr lang="es-MX" dirty="0"/>
          </a:p>
        </p:txBody>
      </p:sp>
    </p:spTree>
    <p:extLst>
      <p:ext uri="{BB962C8B-B14F-4D97-AF65-F5344CB8AC3E}">
        <p14:creationId xmlns:p14="http://schemas.microsoft.com/office/powerpoint/2010/main" val="2463706803"/>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3"/>
            <a:ext cx="10515600" cy="6045199"/>
          </a:xfrm>
        </p:spPr>
        <p:txBody>
          <a:bodyPr>
            <a:normAutofit/>
          </a:bodyPr>
          <a:lstStyle/>
          <a:p>
            <a:pPr marL="0" indent="0" algn="just">
              <a:lnSpc>
                <a:spcPct val="150000"/>
              </a:lnSpc>
              <a:buNone/>
            </a:pPr>
            <a:r>
              <a:rPr lang="es-MX" dirty="0"/>
              <a:t>Si bien, podía advertirse que existía </a:t>
            </a:r>
            <a:r>
              <a:rPr lang="es-MX" b="1" dirty="0"/>
              <a:t>un aspecto neutral ante el regreso paulatino de la normalidad a actividades presenciales</a:t>
            </a:r>
            <a:r>
              <a:rPr lang="es-MX" dirty="0"/>
              <a:t>, se desconocía la especial situación de cuidado en que se encontraba la solicitante, y el impacto diferenciado que el acto reclamado generaba en sus derechos humanos. </a:t>
            </a:r>
          </a:p>
          <a:p>
            <a:pPr marL="0" indent="0" algn="just">
              <a:lnSpc>
                <a:spcPct val="150000"/>
              </a:lnSpc>
              <a:buNone/>
            </a:pPr>
            <a:r>
              <a:rPr lang="es-MX" dirty="0"/>
              <a:t>Además,  se encontraba  el derecho a la salud de la infancia.</a:t>
            </a:r>
            <a:endParaRPr lang="es-MX" b="1" dirty="0"/>
          </a:p>
        </p:txBody>
      </p:sp>
    </p:spTree>
    <p:extLst>
      <p:ext uri="{BB962C8B-B14F-4D97-AF65-F5344CB8AC3E}">
        <p14:creationId xmlns:p14="http://schemas.microsoft.com/office/powerpoint/2010/main" val="21720755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a:t>La </a:t>
            </a:r>
            <a:r>
              <a:rPr lang="es-MX" b="1"/>
              <a:t>vulnerabilidad</a:t>
            </a:r>
            <a:r>
              <a:rPr lang="es-MX"/>
              <a:t> puede darse en diferentes aspectos:</a:t>
            </a:r>
          </a:p>
          <a:p>
            <a:pPr marL="0" indent="0" algn="just">
              <a:lnSpc>
                <a:spcPct val="150000"/>
              </a:lnSpc>
              <a:buNone/>
            </a:pPr>
            <a:r>
              <a:rPr lang="es-MX"/>
              <a:t>Por el origen étnico o nacional, el género, la edad, las discapacidades, las preferencias sexuales, la condición social, las condiciones de salud, el estado civil, la raza, el sexo, el idioma, la religión, las opiniones políticas, la posición económica o </a:t>
            </a:r>
            <a:r>
              <a:rPr lang="es-MX" b="1"/>
              <a:t>cualquier otra que atente contra la dignidad humana </a:t>
            </a:r>
            <a:r>
              <a:rPr lang="es-MX"/>
              <a:t>(a través de actos de  discriminación, desigualdad, asimetría de poder o violencia) que vulneren los derechos humanos.</a:t>
            </a:r>
          </a:p>
        </p:txBody>
      </p:sp>
    </p:spTree>
    <p:extLst>
      <p:ext uri="{BB962C8B-B14F-4D97-AF65-F5344CB8AC3E}">
        <p14:creationId xmlns:p14="http://schemas.microsoft.com/office/powerpoint/2010/main" val="2797694642"/>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a:lnSpc>
                <a:spcPct val="150000"/>
              </a:lnSpc>
              <a:buNone/>
            </a:pPr>
            <a:endParaRPr lang="es-MX" dirty="0"/>
          </a:p>
          <a:p>
            <a:pPr marL="0" indent="0" algn="just">
              <a:lnSpc>
                <a:spcPct val="150000"/>
              </a:lnSpc>
              <a:buNone/>
            </a:pPr>
            <a:r>
              <a:rPr lang="es-MX" dirty="0"/>
              <a:t>Otro caso importante, es la resolución de la Segunda Sala de la SCJN, en el  Amparo en Revisión 59/2016, en la que determinó que la </a:t>
            </a:r>
            <a:r>
              <a:rPr lang="es-MX" b="1" dirty="0"/>
              <a:t>distinción en cuanto a requisitos para el acceso al servicio de guardería entre hombres y mujeres</a:t>
            </a:r>
            <a:r>
              <a:rPr lang="es-MX" dirty="0"/>
              <a:t> no tenía ninguna justificación legal, pues ambos son iguales ante la ley.</a:t>
            </a:r>
            <a:endParaRPr lang="es-MX" b="1" dirty="0"/>
          </a:p>
        </p:txBody>
      </p:sp>
    </p:spTree>
    <p:extLst>
      <p:ext uri="{BB962C8B-B14F-4D97-AF65-F5344CB8AC3E}">
        <p14:creationId xmlns:p14="http://schemas.microsoft.com/office/powerpoint/2010/main" val="4006292589"/>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85445"/>
            <a:ext cx="10515600" cy="549275"/>
          </a:xfrm>
        </p:spPr>
        <p:txBody>
          <a:bodyPr>
            <a:normAutofit fontScale="90000"/>
          </a:bodyPr>
          <a:lstStyle/>
          <a:p>
            <a:r>
              <a:rPr lang="es-ES_tradnl" b="1" dirty="0"/>
              <a:t>CASO DE LA GUARDER</a:t>
            </a:r>
            <a:r>
              <a:rPr lang="es-ES" b="1" dirty="0"/>
              <a:t>ÍA DEL IMSS</a:t>
            </a:r>
            <a:r>
              <a:rPr lang="es-ES_tradnl" b="1" dirty="0"/>
              <a:t>.</a:t>
            </a:r>
          </a:p>
        </p:txBody>
      </p:sp>
      <p:sp>
        <p:nvSpPr>
          <p:cNvPr id="3" name="Marcador de contenido 2"/>
          <p:cNvSpPr>
            <a:spLocks noGrp="1"/>
          </p:cNvSpPr>
          <p:nvPr>
            <p:ph idx="1"/>
          </p:nvPr>
        </p:nvSpPr>
        <p:spPr>
          <a:xfrm>
            <a:off x="838200" y="914400"/>
            <a:ext cx="10515600" cy="5262563"/>
          </a:xfrm>
        </p:spPr>
        <p:txBody>
          <a:bodyPr>
            <a:normAutofit/>
          </a:bodyPr>
          <a:lstStyle/>
          <a:p>
            <a:pPr marL="0" indent="0" algn="just">
              <a:lnSpc>
                <a:spcPct val="150000"/>
              </a:lnSpc>
              <a:buNone/>
            </a:pPr>
            <a:r>
              <a:rPr lang="es-ES_tradnl" dirty="0"/>
              <a:t>En la sentencia que dictó</a:t>
            </a:r>
            <a:r>
              <a:rPr lang="es-ES" dirty="0"/>
              <a:t> la Segunda Sala en el Amparo en Revisión 59/2016,</a:t>
            </a:r>
            <a:r>
              <a:rPr lang="es-ES_tradnl" dirty="0"/>
              <a:t> </a:t>
            </a:r>
            <a:r>
              <a:rPr lang="es-ES" dirty="0"/>
              <a:t>avaló el argumento de que </a:t>
            </a:r>
            <a:r>
              <a:rPr lang="es-ES" b="1" dirty="0"/>
              <a:t>actualmente el cuidado y desarrollo del menor no son roles exclusivos para  la mujer.</a:t>
            </a:r>
          </a:p>
          <a:p>
            <a:pPr marL="0" indent="0" algn="just">
              <a:lnSpc>
                <a:spcPct val="150000"/>
              </a:lnSpc>
              <a:buNone/>
            </a:pPr>
            <a:r>
              <a:rPr lang="es-ES" dirty="0"/>
              <a:t>La Corte resolvió que </a:t>
            </a:r>
            <a:r>
              <a:rPr lang="es-ES" b="1" dirty="0"/>
              <a:t>negar el acceso a las estancias infantiles a los hijos o hijas de hombres derechohabientes del IMSS es discriminatorio </a:t>
            </a:r>
            <a:r>
              <a:rPr lang="es-ES" dirty="0"/>
              <a:t>porque refuerza estereotipos de género e impide una igual corresponsabilidad en el cuidado de los hijos e hijas.</a:t>
            </a:r>
          </a:p>
          <a:p>
            <a:pPr marL="0" indent="0" algn="just">
              <a:buNone/>
            </a:pPr>
            <a:endParaRPr lang="es-ES_tradnl" dirty="0"/>
          </a:p>
        </p:txBody>
      </p:sp>
    </p:spTree>
    <p:extLst>
      <p:ext uri="{BB962C8B-B14F-4D97-AF65-F5344CB8AC3E}">
        <p14:creationId xmlns:p14="http://schemas.microsoft.com/office/powerpoint/2010/main" val="1345979487"/>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85445"/>
            <a:ext cx="10515600" cy="549275"/>
          </a:xfrm>
        </p:spPr>
        <p:txBody>
          <a:bodyPr>
            <a:normAutofit fontScale="90000"/>
          </a:bodyPr>
          <a:lstStyle/>
          <a:p>
            <a:r>
              <a:rPr lang="es-ES_tradnl" b="1" dirty="0"/>
              <a:t>CASO DE LA GUARDER</a:t>
            </a:r>
            <a:r>
              <a:rPr lang="es-ES" b="1" dirty="0"/>
              <a:t>ÍA DEL IMSS</a:t>
            </a:r>
            <a:r>
              <a:rPr lang="es-ES_tradnl" b="1" dirty="0"/>
              <a:t>.</a:t>
            </a:r>
          </a:p>
        </p:txBody>
      </p:sp>
      <p:sp>
        <p:nvSpPr>
          <p:cNvPr id="3" name="Marcador de contenido 2"/>
          <p:cNvSpPr>
            <a:spLocks noGrp="1"/>
          </p:cNvSpPr>
          <p:nvPr>
            <p:ph idx="1"/>
          </p:nvPr>
        </p:nvSpPr>
        <p:spPr>
          <a:xfrm>
            <a:off x="838200" y="914400"/>
            <a:ext cx="10515600" cy="5262563"/>
          </a:xfrm>
        </p:spPr>
        <p:txBody>
          <a:bodyPr>
            <a:normAutofit/>
          </a:bodyPr>
          <a:lstStyle/>
          <a:p>
            <a:pPr marL="0" indent="0" algn="just">
              <a:lnSpc>
                <a:spcPct val="150000"/>
              </a:lnSpc>
              <a:buNone/>
            </a:pPr>
            <a:endParaRPr lang="es-ES" dirty="0"/>
          </a:p>
          <a:p>
            <a:pPr marL="0" indent="0" algn="just">
              <a:lnSpc>
                <a:spcPct val="150000"/>
              </a:lnSpc>
              <a:buNone/>
            </a:pPr>
            <a:r>
              <a:rPr lang="es-ES" dirty="0"/>
              <a:t>El amparo se solicitó por un hombre a quien el IMSS le negó el servicio de guardería porque la ley contempla que </a:t>
            </a:r>
            <a:r>
              <a:rPr lang="es-ES" b="1" dirty="0"/>
              <a:t>ese derecho sólo corresponde a mujeres trabajadoras, viudos o divorciados que tengan la custodia judicial de sus hijos, siempre que no se hayan casado de nuevo o vivan con alguien.</a:t>
            </a:r>
          </a:p>
          <a:p>
            <a:pPr marL="0" indent="0" algn="just">
              <a:buNone/>
            </a:pPr>
            <a:endParaRPr lang="es-ES_tradnl" dirty="0"/>
          </a:p>
        </p:txBody>
      </p:sp>
    </p:spTree>
    <p:extLst>
      <p:ext uri="{BB962C8B-B14F-4D97-AF65-F5344CB8AC3E}">
        <p14:creationId xmlns:p14="http://schemas.microsoft.com/office/powerpoint/2010/main" val="253663422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3"/>
            <a:ext cx="10515600" cy="6112933"/>
          </a:xfrm>
        </p:spPr>
        <p:txBody>
          <a:bodyPr>
            <a:normAutofit/>
          </a:bodyPr>
          <a:lstStyle/>
          <a:p>
            <a:pPr marL="0" indent="0" algn="just">
              <a:lnSpc>
                <a:spcPct val="150000"/>
              </a:lnSpc>
              <a:buNone/>
            </a:pPr>
            <a:r>
              <a:rPr lang="es-MX" b="1" dirty="0"/>
              <a:t>Otro ejemplo</a:t>
            </a:r>
            <a:r>
              <a:rPr lang="es-MX" dirty="0"/>
              <a:t>, es la sentencia recaída al juicio de Amparo 744/2020, del Juzgado Noveno de Distrito en Materia Administrativa en la Ciudad de México. </a:t>
            </a:r>
          </a:p>
          <a:p>
            <a:pPr marL="0" indent="0" algn="just">
              <a:lnSpc>
                <a:spcPct val="150000"/>
              </a:lnSpc>
              <a:buNone/>
            </a:pPr>
            <a:r>
              <a:rPr lang="es-MX" dirty="0"/>
              <a:t>En la que se cuestionó </a:t>
            </a:r>
            <a:r>
              <a:rPr lang="es-MX" b="1" dirty="0"/>
              <a:t>la constitucionalidad del artículo 53 </a:t>
            </a:r>
            <a:r>
              <a:rPr lang="es-MX" dirty="0"/>
              <a:t>del Reglamento del Sistema Nacional de Investigadores —en su texto previo a la reforma de 20 de abril de 2021—. </a:t>
            </a:r>
          </a:p>
        </p:txBody>
      </p:sp>
    </p:spTree>
    <p:extLst>
      <p:ext uri="{BB962C8B-B14F-4D97-AF65-F5344CB8AC3E}">
        <p14:creationId xmlns:p14="http://schemas.microsoft.com/office/powerpoint/2010/main" val="244662294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3"/>
            <a:ext cx="10515600" cy="6112933"/>
          </a:xfrm>
        </p:spPr>
        <p:txBody>
          <a:bodyPr>
            <a:normAutofit/>
          </a:bodyPr>
          <a:lstStyle/>
          <a:p>
            <a:pPr marL="0" indent="0" algn="just">
              <a:lnSpc>
                <a:spcPct val="150000"/>
              </a:lnSpc>
              <a:buNone/>
            </a:pPr>
            <a:r>
              <a:rPr lang="es-MX" dirty="0"/>
              <a:t>En este artículo se establecía que, </a:t>
            </a:r>
            <a:r>
              <a:rPr lang="es-MX" b="1" dirty="0"/>
              <a:t>las investigadoras que tuvieran un parto durante el periodo de vigencia de su distinción tendrían una licencia de un año de extensión. </a:t>
            </a:r>
          </a:p>
          <a:p>
            <a:pPr marL="0" indent="0" algn="just">
              <a:lnSpc>
                <a:spcPct val="150000"/>
              </a:lnSpc>
              <a:buNone/>
            </a:pPr>
            <a:r>
              <a:rPr lang="es-MX" dirty="0"/>
              <a:t>Se concluyó que tal norma debía ser inaplicada, en virtud de que otorgaba un trato discriminatorio respecto de aquellas investigadoras que hubieren logrado la maternidad a través de la adopción, pues el texto claramente se refería a las investigadoras que tuvieren “un parto”.</a:t>
            </a:r>
            <a:endParaRPr lang="es-MX" b="1" dirty="0"/>
          </a:p>
        </p:txBody>
      </p:sp>
    </p:spTree>
    <p:extLst>
      <p:ext uri="{BB962C8B-B14F-4D97-AF65-F5344CB8AC3E}">
        <p14:creationId xmlns:p14="http://schemas.microsoft.com/office/powerpoint/2010/main" val="3075744796"/>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11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982134"/>
            <a:ext cx="10515600" cy="5194830"/>
          </a:xfrm>
        </p:spPr>
        <p:txBody>
          <a:bodyPr>
            <a:normAutofit/>
          </a:bodyPr>
          <a:lstStyle/>
          <a:p>
            <a:pPr marL="0" indent="0" algn="just">
              <a:lnSpc>
                <a:spcPct val="150000"/>
              </a:lnSpc>
              <a:buNone/>
            </a:pPr>
            <a:endParaRPr lang="es-MX" dirty="0"/>
          </a:p>
          <a:p>
            <a:pPr marL="0" indent="0" algn="just">
              <a:lnSpc>
                <a:spcPct val="150000"/>
              </a:lnSpc>
              <a:buNone/>
            </a:pPr>
            <a:r>
              <a:rPr lang="es-MX" dirty="0"/>
              <a:t>Además, aunque ello no se controvirtió, vale la pena dejar la </a:t>
            </a:r>
            <a:r>
              <a:rPr lang="es-MX" b="1" dirty="0"/>
              <a:t>reflexión</a:t>
            </a:r>
            <a:r>
              <a:rPr lang="es-MX" dirty="0"/>
              <a:t> en lo tocante a los investigadores que adopten.</a:t>
            </a:r>
            <a:endParaRPr lang="es-MX" b="1" dirty="0"/>
          </a:p>
          <a:p>
            <a:pPr marL="0" indent="0" algn="just">
              <a:lnSpc>
                <a:spcPct val="150000"/>
              </a:lnSpc>
              <a:buNone/>
            </a:pPr>
            <a:r>
              <a:rPr lang="es-MX" b="1" dirty="0"/>
              <a:t>¿Esa sería la mejor solución en el respeto a los DH de las personas sobre la igualdad y equidad?</a:t>
            </a:r>
          </a:p>
        </p:txBody>
      </p:sp>
    </p:spTree>
    <p:extLst>
      <p:ext uri="{BB962C8B-B14F-4D97-AF65-F5344CB8AC3E}">
        <p14:creationId xmlns:p14="http://schemas.microsoft.com/office/powerpoint/2010/main" val="1360160397"/>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621866"/>
          </a:xfrm>
        </p:spPr>
        <p:txBody>
          <a:bodyPr>
            <a:normAutofit/>
          </a:bodyPr>
          <a:lstStyle/>
          <a:p>
            <a:pPr marL="0" indent="0" algn="just">
              <a:lnSpc>
                <a:spcPct val="150000"/>
              </a:lnSpc>
              <a:buNone/>
            </a:pPr>
            <a:r>
              <a:rPr lang="es-MX" dirty="0"/>
              <a:t>En la materia administrativa, el abordaje de los derechos humanos es sumamente difícil en comparación con el resto de las ramas del derecho —verbigracia, </a:t>
            </a:r>
            <a:r>
              <a:rPr lang="es-MX" b="1" dirty="0"/>
              <a:t>penal, civil, laboral y familiar</a:t>
            </a:r>
            <a:r>
              <a:rPr lang="es-MX" dirty="0"/>
              <a:t>— ya que no puede pasar desapercibido que en estas últimas se está en presencia de una </a:t>
            </a:r>
            <a:r>
              <a:rPr lang="es-MX" b="1" dirty="0"/>
              <a:t>relación de coordinación</a:t>
            </a:r>
            <a:r>
              <a:rPr lang="es-MX" dirty="0"/>
              <a:t>, en virtud de los lazos jurídicos que se crean entre las personas. </a:t>
            </a:r>
          </a:p>
        </p:txBody>
      </p:sp>
    </p:spTree>
    <p:extLst>
      <p:ext uri="{BB962C8B-B14F-4D97-AF65-F5344CB8AC3E}">
        <p14:creationId xmlns:p14="http://schemas.microsoft.com/office/powerpoint/2010/main" val="553805118"/>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621866"/>
          </a:xfrm>
        </p:spPr>
        <p:txBody>
          <a:bodyPr>
            <a:normAutofit/>
          </a:bodyPr>
          <a:lstStyle/>
          <a:p>
            <a:pPr marL="0" indent="0" algn="just">
              <a:lnSpc>
                <a:spcPct val="150000"/>
              </a:lnSpc>
              <a:buNone/>
            </a:pPr>
            <a:r>
              <a:rPr lang="es-MX" dirty="0"/>
              <a:t>En la </a:t>
            </a:r>
            <a:r>
              <a:rPr lang="es-MX" b="1" dirty="0"/>
              <a:t>materia administrativa</a:t>
            </a:r>
            <a:r>
              <a:rPr lang="es-MX" dirty="0"/>
              <a:t>, en su mayoría, </a:t>
            </a:r>
            <a:r>
              <a:rPr lang="es-MX" b="1" dirty="0"/>
              <a:t>se está en una relación de supra a subordinación</a:t>
            </a:r>
            <a:r>
              <a:rPr lang="es-MX" dirty="0"/>
              <a:t> en las relaciones y actos que los particulares entablan con las diversas instituciones de la administración pública, en la que </a:t>
            </a:r>
            <a:r>
              <a:rPr lang="es-MX" b="1" dirty="0"/>
              <a:t>las partes son una persona privada y un ente del aparato gubernamental.</a:t>
            </a:r>
          </a:p>
        </p:txBody>
      </p:sp>
    </p:spTree>
    <p:extLst>
      <p:ext uri="{BB962C8B-B14F-4D97-AF65-F5344CB8AC3E}">
        <p14:creationId xmlns:p14="http://schemas.microsoft.com/office/powerpoint/2010/main" val="1043025128"/>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452533"/>
          </a:xfrm>
        </p:spPr>
        <p:txBody>
          <a:bodyPr>
            <a:normAutofit/>
          </a:bodyPr>
          <a:lstStyle/>
          <a:p>
            <a:pPr marL="0" indent="0" algn="just">
              <a:lnSpc>
                <a:spcPct val="150000"/>
              </a:lnSpc>
              <a:buNone/>
            </a:pPr>
            <a:endParaRPr lang="es-MX" dirty="0"/>
          </a:p>
          <a:p>
            <a:pPr marL="0" indent="0" algn="just">
              <a:lnSpc>
                <a:spcPct val="150000"/>
              </a:lnSpc>
              <a:buNone/>
            </a:pPr>
            <a:r>
              <a:rPr lang="es-MX" dirty="0"/>
              <a:t>La doctrina ha explicado que se trata de </a:t>
            </a:r>
            <a:r>
              <a:rPr lang="es-MX" b="1" dirty="0"/>
              <a:t>“relaciones de sujeción”</a:t>
            </a:r>
            <a:r>
              <a:rPr lang="es-MX" dirty="0"/>
              <a:t> en el derecho administrativo, pues </a:t>
            </a:r>
            <a:r>
              <a:rPr lang="es-MX" b="1" dirty="0"/>
              <a:t>significa el vínculo de dos personas desiguales desde el punto de vista del Derecho, cuyo contenido lo determina la voluntad de la persona superior.</a:t>
            </a:r>
          </a:p>
          <a:p>
            <a:pPr marL="0" indent="0" algn="just">
              <a:lnSpc>
                <a:spcPct val="150000"/>
              </a:lnSpc>
              <a:buNone/>
            </a:pPr>
            <a:r>
              <a:rPr lang="es-MX" b="1" dirty="0"/>
              <a:t> </a:t>
            </a:r>
            <a:endParaRPr lang="es-MX" dirty="0"/>
          </a:p>
        </p:txBody>
      </p:sp>
    </p:spTree>
    <p:extLst>
      <p:ext uri="{BB962C8B-B14F-4D97-AF65-F5344CB8AC3E}">
        <p14:creationId xmlns:p14="http://schemas.microsoft.com/office/powerpoint/2010/main" val="2069839821"/>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endParaRPr lang="es-MX" dirty="0"/>
          </a:p>
          <a:p>
            <a:pPr marL="0" indent="0" algn="just">
              <a:lnSpc>
                <a:spcPct val="150000"/>
              </a:lnSpc>
              <a:buNone/>
            </a:pPr>
            <a:r>
              <a:rPr lang="es-MX" dirty="0"/>
              <a:t>Esta relación es </a:t>
            </a:r>
            <a:r>
              <a:rPr lang="es-MX" b="1" dirty="0"/>
              <a:t>asimétrica entre la administración vs. Ciudadano (a)</a:t>
            </a:r>
            <a:r>
              <a:rPr lang="es-MX" dirty="0"/>
              <a:t>. </a:t>
            </a:r>
          </a:p>
          <a:p>
            <a:pPr marL="0" indent="0" algn="just">
              <a:lnSpc>
                <a:spcPct val="150000"/>
              </a:lnSpc>
              <a:buNone/>
            </a:pPr>
            <a:r>
              <a:rPr lang="es-MX" dirty="0"/>
              <a:t>Sólo de este modo se justifica el actuar de la autoridad en pro de una satisfacción general que se equilibra con el “interés de todos”; es una asimetría innata que en este campo se genera.</a:t>
            </a:r>
          </a:p>
        </p:txBody>
      </p:sp>
    </p:spTree>
    <p:extLst>
      <p:ext uri="{BB962C8B-B14F-4D97-AF65-F5344CB8AC3E}">
        <p14:creationId xmlns:p14="http://schemas.microsoft.com/office/powerpoint/2010/main" val="329902774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a:t> </a:t>
            </a:r>
            <a:r>
              <a:rPr lang="es-MX" b="1"/>
              <a:t>Concepto importante:</a:t>
            </a:r>
          </a:p>
          <a:p>
            <a:pPr marL="0" indent="0" algn="just">
              <a:lnSpc>
                <a:spcPct val="150000"/>
              </a:lnSpc>
              <a:buNone/>
            </a:pPr>
            <a:r>
              <a:rPr lang="es-MX"/>
              <a:t>La </a:t>
            </a:r>
            <a:r>
              <a:rPr lang="es-MX" b="1"/>
              <a:t>interseccionalidad, </a:t>
            </a:r>
            <a:r>
              <a:rPr lang="es-MX"/>
              <a:t>es una herramienta que explica como diversos aspectos de la identidad de una persona  como la clase social, etnia, orientación sexual, edad, entre otros, que configuran situaciones de discriminación que se entrelazan.</a:t>
            </a:r>
          </a:p>
          <a:p>
            <a:pPr marL="0" indent="0" algn="just">
              <a:lnSpc>
                <a:spcPct val="150000"/>
              </a:lnSpc>
              <a:buNone/>
            </a:pPr>
            <a:r>
              <a:rPr lang="es-MX"/>
              <a:t>Un ejemplo de perspectiva de género con interseccionalidad es el caso de Inés Fernánez Ortega.</a:t>
            </a:r>
          </a:p>
        </p:txBody>
      </p:sp>
    </p:spTree>
    <p:extLst>
      <p:ext uri="{BB962C8B-B14F-4D97-AF65-F5344CB8AC3E}">
        <p14:creationId xmlns:p14="http://schemas.microsoft.com/office/powerpoint/2010/main" val="1344934923"/>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endParaRPr lang="es-MX" dirty="0"/>
          </a:p>
          <a:p>
            <a:pPr marL="0" indent="0" algn="just">
              <a:lnSpc>
                <a:spcPct val="150000"/>
              </a:lnSpc>
              <a:buNone/>
            </a:pPr>
            <a:r>
              <a:rPr lang="es-MX" dirty="0"/>
              <a:t>En esta línea, </a:t>
            </a:r>
            <a:r>
              <a:rPr lang="es-MX" b="1" dirty="0"/>
              <a:t>el derecho administrativo debe concebirse como parte de las prerrogativas a favor de las personas frente a las actividades que realiza la administración pública; </a:t>
            </a:r>
            <a:r>
              <a:rPr lang="es-MX" dirty="0"/>
              <a:t>como un campo en el que se reconoce, salvaguarda y hace realidad los derechos humanos en la búsqueda del balance con el interés general.</a:t>
            </a:r>
          </a:p>
        </p:txBody>
      </p:sp>
    </p:spTree>
    <p:extLst>
      <p:ext uri="{BB962C8B-B14F-4D97-AF65-F5344CB8AC3E}">
        <p14:creationId xmlns:p14="http://schemas.microsoft.com/office/powerpoint/2010/main" val="1343342805"/>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endParaRPr lang="es-MX" dirty="0"/>
          </a:p>
          <a:p>
            <a:pPr marL="0" indent="0" algn="just">
              <a:lnSpc>
                <a:spcPct val="150000"/>
              </a:lnSpc>
              <a:buNone/>
            </a:pPr>
            <a:r>
              <a:rPr lang="es-MX" b="1" dirty="0"/>
              <a:t>La sentencia dictada por el Pleno Jurisdiccional de la Sala Superior del Tribunal Federal de Justicia Administrativa </a:t>
            </a:r>
            <a:r>
              <a:rPr lang="es-MX" dirty="0"/>
              <a:t>( 5 de septiembre de 2018). </a:t>
            </a:r>
          </a:p>
          <a:p>
            <a:pPr marL="0" indent="0" algn="just">
              <a:lnSpc>
                <a:spcPct val="110000"/>
              </a:lnSpc>
              <a:buNone/>
            </a:pPr>
            <a:endParaRPr lang="es-MX" dirty="0"/>
          </a:p>
          <a:p>
            <a:pPr marL="0" indent="0" algn="just">
              <a:lnSpc>
                <a:spcPct val="150000"/>
              </a:lnSpc>
              <a:buNone/>
            </a:pPr>
            <a:r>
              <a:rPr lang="es-MX" dirty="0"/>
              <a:t>Llega a la conclusión de decretar la nulidad del acuerdo de conclusión de una queja presentada ante el Consejo Nacional para Prevenir la Discriminación.</a:t>
            </a:r>
          </a:p>
          <a:p>
            <a:pPr marL="0" indent="0" algn="just">
              <a:lnSpc>
                <a:spcPct val="150000"/>
              </a:lnSpc>
              <a:buNone/>
            </a:pPr>
            <a:endParaRPr lang="es-MX" dirty="0"/>
          </a:p>
        </p:txBody>
      </p:sp>
    </p:spTree>
    <p:extLst>
      <p:ext uri="{BB962C8B-B14F-4D97-AF65-F5344CB8AC3E}">
        <p14:creationId xmlns:p14="http://schemas.microsoft.com/office/powerpoint/2010/main" val="613562035"/>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endParaRPr lang="es-MX" dirty="0"/>
          </a:p>
          <a:p>
            <a:pPr marL="0" indent="0" algn="just">
              <a:lnSpc>
                <a:spcPct val="150000"/>
              </a:lnSpc>
              <a:buNone/>
            </a:pPr>
            <a:r>
              <a:rPr lang="es-MX" dirty="0"/>
              <a:t>El referido pleno </a:t>
            </a:r>
            <a:r>
              <a:rPr lang="es-MX" b="1" dirty="0"/>
              <a:t>analizó los hechos que derivaban de las constancias del juicio contencioso  </a:t>
            </a:r>
            <a:r>
              <a:rPr lang="es-MX" dirty="0"/>
              <a:t>y advirtió que se desprendía que la persona actora se encontraba en una situación de vulnerabilidad y en relación de asimetría de poder con motivo de su orientación sexual.</a:t>
            </a:r>
          </a:p>
          <a:p>
            <a:pPr marL="0" indent="0" algn="just">
              <a:lnSpc>
                <a:spcPct val="150000"/>
              </a:lnSpc>
              <a:buNone/>
            </a:pPr>
            <a:endParaRPr lang="es-MX" dirty="0"/>
          </a:p>
        </p:txBody>
      </p:sp>
    </p:spTree>
    <p:extLst>
      <p:ext uri="{BB962C8B-B14F-4D97-AF65-F5344CB8AC3E}">
        <p14:creationId xmlns:p14="http://schemas.microsoft.com/office/powerpoint/2010/main" val="2228056259"/>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469466"/>
          </a:xfrm>
        </p:spPr>
        <p:txBody>
          <a:bodyPr>
            <a:normAutofit/>
          </a:bodyPr>
          <a:lstStyle/>
          <a:p>
            <a:pPr marL="0" indent="0" algn="just">
              <a:lnSpc>
                <a:spcPct val="150000"/>
              </a:lnSpc>
              <a:buNone/>
            </a:pPr>
            <a:endParaRPr lang="es-MX" dirty="0"/>
          </a:p>
          <a:p>
            <a:pPr marL="0" indent="0" algn="just">
              <a:lnSpc>
                <a:spcPct val="150000"/>
              </a:lnSpc>
              <a:buNone/>
            </a:pPr>
            <a:r>
              <a:rPr lang="es-MX" dirty="0"/>
              <a:t>Sin que ello hubiere sido claramente </a:t>
            </a:r>
            <a:r>
              <a:rPr lang="es-MX" b="1" dirty="0"/>
              <a:t>visibilizado por la autoridad </a:t>
            </a:r>
            <a:r>
              <a:rPr lang="es-MX" dirty="0"/>
              <a:t>demandada al resolver la referida queja. De ahí, </a:t>
            </a:r>
            <a:r>
              <a:rPr lang="es-MX" b="1" dirty="0"/>
              <a:t>la importancia de la identificación de las partes en las controversias planteada</a:t>
            </a:r>
            <a:r>
              <a:rPr lang="es-MX" dirty="0"/>
              <a:t>.</a:t>
            </a:r>
          </a:p>
        </p:txBody>
      </p:sp>
    </p:spTree>
    <p:extLst>
      <p:ext uri="{BB962C8B-B14F-4D97-AF65-F5344CB8AC3E}">
        <p14:creationId xmlns:p14="http://schemas.microsoft.com/office/powerpoint/2010/main" val="10543522"/>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dirty="0">
                <a:solidFill>
                  <a:srgbClr val="002060"/>
                </a:solidFill>
              </a:rPr>
              <a:t>TALLER  DE  PERSPECTIVA DE GÉNERO.</a:t>
            </a:r>
            <a:endParaRPr lang="es-MX" sz="4000" b="1" dirty="0"/>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473200"/>
            <a:ext cx="10515600" cy="5232400"/>
          </a:xfrm>
        </p:spPr>
        <p:txBody>
          <a:bodyPr>
            <a:normAutofit/>
          </a:bodyPr>
          <a:lstStyle/>
          <a:p>
            <a:pPr marL="0" indent="0" algn="just">
              <a:lnSpc>
                <a:spcPct val="150000"/>
              </a:lnSpc>
              <a:buNone/>
            </a:pPr>
            <a:r>
              <a:rPr lang="es-MX" dirty="0"/>
              <a:t>Supone reconocer a las partes en el proceso y, además </a:t>
            </a:r>
            <a:r>
              <a:rPr lang="es-MX" b="1" dirty="0"/>
              <a:t>verificar si pertenecen a otros grupos vulnerables que requieran una protección </a:t>
            </a:r>
            <a:r>
              <a:rPr lang="es-MX" dirty="0"/>
              <a:t>aún más reforzada —interseccionalidad—. </a:t>
            </a:r>
          </a:p>
          <a:p>
            <a:pPr marL="0" indent="0" algn="just">
              <a:lnSpc>
                <a:spcPct val="150000"/>
              </a:lnSpc>
              <a:buNone/>
            </a:pPr>
            <a:r>
              <a:rPr lang="es-MX" b="1" dirty="0"/>
              <a:t>Implica enfocar el examen en las características de las personas</a:t>
            </a:r>
            <a:r>
              <a:rPr lang="es-MX" dirty="0"/>
              <a:t>: sexo, género, orientación sexual o identidad sexual, edad, idioma, religión, condición social, estado civil, nivel educativo, etcétera.</a:t>
            </a:r>
          </a:p>
        </p:txBody>
      </p:sp>
    </p:spTree>
    <p:extLst>
      <p:ext uri="{BB962C8B-B14F-4D97-AF65-F5344CB8AC3E}">
        <p14:creationId xmlns:p14="http://schemas.microsoft.com/office/powerpoint/2010/main" val="1600280768"/>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dirty="0"/>
              <a:t>Debe realizarse el </a:t>
            </a:r>
            <a:r>
              <a:rPr lang="es-MX" b="1" dirty="0"/>
              <a:t>análisis del contexto en que se suscita el conflicto,</a:t>
            </a:r>
            <a:r>
              <a:rPr lang="es-MX" dirty="0"/>
              <a:t> para lo cual se requiere reconocer el contexto general, las circunstancias de modo, tiempo y lugar, las problemáticas sociales, culturales, jurídicas de las partes en controversia y el conflicto mismo.</a:t>
            </a:r>
          </a:p>
          <a:p>
            <a:pPr marL="0" indent="0" algn="just">
              <a:lnSpc>
                <a:spcPct val="150000"/>
              </a:lnSpc>
              <a:buNone/>
            </a:pPr>
            <a:r>
              <a:rPr lang="es-MX" dirty="0"/>
              <a:t>¿hay desigualdades, relaciones de asimetría de poder o una situación de vulnerabilidad con motivo de género?, y ¿cuál es el grado de vulnerabilidad o disparidad?</a:t>
            </a:r>
          </a:p>
        </p:txBody>
      </p:sp>
    </p:spTree>
    <p:extLst>
      <p:ext uri="{BB962C8B-B14F-4D97-AF65-F5344CB8AC3E}">
        <p14:creationId xmlns:p14="http://schemas.microsoft.com/office/powerpoint/2010/main" val="468569996"/>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b="1"/>
              <a:t>CASO:</a:t>
            </a:r>
          </a:p>
          <a:p>
            <a:pPr marL="0" indent="0" algn="just">
              <a:lnSpc>
                <a:spcPct val="150000"/>
              </a:lnSpc>
              <a:buNone/>
            </a:pPr>
            <a:r>
              <a:rPr lang="es-MX"/>
              <a:t>Un asunto donde se combate el cambio de adscripción de una agente del Ministerio Público de la Fiscalía General de Justicia del Estado de México —de Toluca a Ixtapan de la Sal—, el cual se hacía cargo de su madre —una adulta mayor, con una enfermedad pulmonar, crónica diagnosticada—. </a:t>
            </a:r>
          </a:p>
        </p:txBody>
      </p:sp>
    </p:spTree>
    <p:extLst>
      <p:ext uri="{BB962C8B-B14F-4D97-AF65-F5344CB8AC3E}">
        <p14:creationId xmlns:p14="http://schemas.microsoft.com/office/powerpoint/2010/main" val="408542262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4940829"/>
          </a:xfrm>
        </p:spPr>
        <p:txBody>
          <a:bodyPr>
            <a:normAutofit/>
          </a:bodyPr>
          <a:lstStyle/>
          <a:p>
            <a:pPr marL="0" indent="0" algn="just">
              <a:lnSpc>
                <a:spcPct val="150000"/>
              </a:lnSpc>
              <a:buNone/>
            </a:pPr>
            <a:r>
              <a:rPr lang="es-MX" dirty="0"/>
              <a:t>Se observó que la quejosa se encontraba en una situación que la colocaba en una desventaja, que se traducía en una discriminación por razón de su género.</a:t>
            </a:r>
          </a:p>
          <a:p>
            <a:pPr marL="0" indent="0" algn="just">
              <a:lnSpc>
                <a:spcPct val="150000"/>
              </a:lnSpc>
              <a:buNone/>
            </a:pPr>
            <a:r>
              <a:rPr lang="es-MX" dirty="0"/>
              <a:t>Lo anterior, se argumentaba con base en su calidad de mujer, pues se alegaba que se exponía a diversos riesgos, cuando se veía obligada a trasladarse a un lugar a tres horas de distancia en transporte público.</a:t>
            </a:r>
          </a:p>
        </p:txBody>
      </p:sp>
    </p:spTree>
    <p:extLst>
      <p:ext uri="{BB962C8B-B14F-4D97-AF65-F5344CB8AC3E}">
        <p14:creationId xmlns:p14="http://schemas.microsoft.com/office/powerpoint/2010/main" val="1516458562"/>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a:t>Además, se le colocaría en una situación de vulnerabilidad, al regresar a altas horas de la noche a su casa. </a:t>
            </a:r>
          </a:p>
          <a:p>
            <a:pPr marL="0" indent="0" algn="just">
              <a:lnSpc>
                <a:spcPct val="150000"/>
              </a:lnSpc>
              <a:buNone/>
            </a:pPr>
            <a:r>
              <a:rPr lang="es-MX"/>
              <a:t>También se alegaba que, por las condiciones particulares de la quejosa —dígase el tener labores de cuidado respecto de una persona de mayor de sesenta años—, se vulneraban los derechos de la mujer, también de manera indirecta, pues se verían mermados los derechos de la vida y salud de una persona de la tercera edad.</a:t>
            </a:r>
          </a:p>
        </p:txBody>
      </p:sp>
    </p:spTree>
    <p:extLst>
      <p:ext uri="{BB962C8B-B14F-4D97-AF65-F5344CB8AC3E}">
        <p14:creationId xmlns:p14="http://schemas.microsoft.com/office/powerpoint/2010/main" val="184471732"/>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1134534" y="1236134"/>
            <a:ext cx="10219266" cy="5256740"/>
          </a:xfrm>
        </p:spPr>
        <p:txBody>
          <a:bodyPr>
            <a:normAutofit lnSpcReduction="10000"/>
          </a:bodyPr>
          <a:lstStyle/>
          <a:p>
            <a:pPr marL="0" indent="0" algn="just">
              <a:lnSpc>
                <a:spcPct val="150000"/>
              </a:lnSpc>
              <a:buNone/>
            </a:pPr>
            <a:r>
              <a:rPr lang="es-MX" b="1" dirty="0"/>
              <a:t>CASO:</a:t>
            </a:r>
          </a:p>
          <a:p>
            <a:pPr marL="0" indent="0" algn="just">
              <a:lnSpc>
                <a:spcPct val="150000"/>
              </a:lnSpc>
              <a:buNone/>
            </a:pPr>
            <a:r>
              <a:rPr lang="es-MX" dirty="0"/>
              <a:t>La baja de una alumna de la Escuela por tener conflictos con su profesor. </a:t>
            </a:r>
          </a:p>
          <a:p>
            <a:pPr marL="0" indent="0" algn="just">
              <a:lnSpc>
                <a:spcPct val="150000"/>
              </a:lnSpc>
              <a:buNone/>
            </a:pPr>
            <a:r>
              <a:rPr lang="es-MX" dirty="0"/>
              <a:t>Se revisa el caso, se resuelve con Perspectiva de Género que no se había tomado en cuenta </a:t>
            </a:r>
            <a:r>
              <a:rPr lang="es-MX" b="1" dirty="0"/>
              <a:t>la posición de asimetría de la quejosa como parte del alumnado frente a sus profesores</a:t>
            </a:r>
            <a:r>
              <a:rPr lang="es-MX" dirty="0"/>
              <a:t>; donde estos últimos pueden aprovechar esta autoridad académica e incluso incurrir en conductas inapropiadas en su trato hacia las alumnas mujeres.</a:t>
            </a:r>
          </a:p>
        </p:txBody>
      </p:sp>
    </p:spTree>
    <p:extLst>
      <p:ext uri="{BB962C8B-B14F-4D97-AF65-F5344CB8AC3E}">
        <p14:creationId xmlns:p14="http://schemas.microsoft.com/office/powerpoint/2010/main" val="227217774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504305"/>
          </a:xfrm>
        </p:spPr>
        <p:txBody>
          <a:bodyPr>
            <a:normAutofit fontScale="90000"/>
          </a:bodyPr>
          <a:lstStyle/>
          <a:p>
            <a:r>
              <a:rPr lang="es-ES_tradnl" b="1" dirty="0"/>
              <a:t>CASO IN</a:t>
            </a:r>
            <a:r>
              <a:rPr lang="es-ES" b="1" dirty="0"/>
              <a:t>ÉS FERNÁNDEZ ORTEGA</a:t>
            </a:r>
            <a:endParaRPr lang="es-ES_tradnl" b="1" dirty="0"/>
          </a:p>
        </p:txBody>
      </p:sp>
      <p:sp>
        <p:nvSpPr>
          <p:cNvPr id="3" name="Marcador de contenido 2"/>
          <p:cNvSpPr>
            <a:spLocks noGrp="1"/>
          </p:cNvSpPr>
          <p:nvPr>
            <p:ph idx="1"/>
          </p:nvPr>
        </p:nvSpPr>
        <p:spPr>
          <a:xfrm>
            <a:off x="733269" y="1046135"/>
            <a:ext cx="10515600" cy="5069851"/>
          </a:xfrm>
        </p:spPr>
        <p:txBody>
          <a:bodyPr>
            <a:normAutofit/>
          </a:bodyPr>
          <a:lstStyle/>
          <a:p>
            <a:pPr marL="0" indent="0" algn="just">
              <a:lnSpc>
                <a:spcPct val="150000"/>
              </a:lnSpc>
              <a:buNone/>
            </a:pPr>
            <a:r>
              <a:rPr lang="es-ES_tradnl" dirty="0"/>
              <a:t>Mujer indígena del Pueblo de Me’phaa, quien fue amenazada, golpeada y violada por tres elementos del ej</a:t>
            </a:r>
            <a:r>
              <a:rPr lang="es-ES" dirty="0"/>
              <a:t>ército mexicano, dentro de su casa, en el estado de Guerrero.</a:t>
            </a:r>
          </a:p>
          <a:p>
            <a:pPr marL="0" indent="0" algn="just">
              <a:lnSpc>
                <a:spcPct val="150000"/>
              </a:lnSpc>
              <a:buNone/>
            </a:pPr>
            <a:r>
              <a:rPr lang="es-ES" dirty="0"/>
              <a:t>La Corte IDH declaró a México responsable por la violación de los derechos humanos como la integridad personal, a la dignidad, a la vida privada, entre otros.</a:t>
            </a:r>
          </a:p>
        </p:txBody>
      </p:sp>
    </p:spTree>
    <p:extLst>
      <p:ext uri="{BB962C8B-B14F-4D97-AF65-F5344CB8AC3E}">
        <p14:creationId xmlns:p14="http://schemas.microsoft.com/office/powerpoint/2010/main" val="1571210106"/>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1185332" y="1236134"/>
            <a:ext cx="9770535" cy="5256740"/>
          </a:xfrm>
        </p:spPr>
        <p:txBody>
          <a:bodyPr>
            <a:normAutofit/>
          </a:bodyPr>
          <a:lstStyle/>
          <a:p>
            <a:pPr marL="0" indent="0" algn="just">
              <a:lnSpc>
                <a:spcPct val="150000"/>
              </a:lnSpc>
              <a:buNone/>
            </a:pPr>
            <a:r>
              <a:rPr lang="es-MX" dirty="0"/>
              <a:t> Ella </a:t>
            </a:r>
            <a:r>
              <a:rPr lang="es-MX" b="1" dirty="0"/>
              <a:t>argumentó</a:t>
            </a:r>
            <a:r>
              <a:rPr lang="es-MX" dirty="0"/>
              <a:t> que había tenido una </a:t>
            </a:r>
            <a:r>
              <a:rPr lang="es-MX" b="1" dirty="0"/>
              <a:t>fricción personal con el docente que la examinó </a:t>
            </a:r>
            <a:r>
              <a:rPr lang="es-MX" dirty="0"/>
              <a:t>y que el </a:t>
            </a:r>
            <a:r>
              <a:rPr lang="es-MX" b="1" dirty="0"/>
              <a:t>otro académico que le aplicó un examen era amigo del primero.</a:t>
            </a:r>
          </a:p>
          <a:p>
            <a:pPr marL="0" indent="0" algn="just">
              <a:lnSpc>
                <a:spcPct val="150000"/>
              </a:lnSpc>
              <a:buNone/>
            </a:pPr>
            <a:r>
              <a:rPr lang="es-MX" dirty="0"/>
              <a:t> Lo cual tuvo como </a:t>
            </a:r>
            <a:r>
              <a:rPr lang="es-MX" b="1" dirty="0"/>
              <a:t>consecuencia que no se atendiera la solicitud de auxilio de la estudiante, que se ignorara su testimonio y se omitiera la implementación de acciones </a:t>
            </a:r>
            <a:r>
              <a:rPr lang="es-MX" dirty="0"/>
              <a:t>para proteger su identidad y trato imparcial.</a:t>
            </a:r>
          </a:p>
          <a:p>
            <a:pPr marL="0" indent="0" algn="just">
              <a:lnSpc>
                <a:spcPct val="150000"/>
              </a:lnSpc>
              <a:buNone/>
            </a:pPr>
            <a:endParaRPr lang="es-MX" dirty="0"/>
          </a:p>
        </p:txBody>
      </p:sp>
    </p:spTree>
    <p:extLst>
      <p:ext uri="{BB962C8B-B14F-4D97-AF65-F5344CB8AC3E}">
        <p14:creationId xmlns:p14="http://schemas.microsoft.com/office/powerpoint/2010/main" val="2191428781"/>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b="1" dirty="0"/>
              <a:t>CASO:</a:t>
            </a:r>
          </a:p>
          <a:p>
            <a:pPr marL="0" indent="0" algn="just">
              <a:lnSpc>
                <a:spcPct val="150000"/>
              </a:lnSpc>
              <a:buNone/>
            </a:pPr>
            <a:r>
              <a:rPr lang="es-MX" dirty="0"/>
              <a:t>Recurso de Revisión 319/2021, mostró con claridad el análisis de los hechos señalados y la </a:t>
            </a:r>
            <a:r>
              <a:rPr lang="es-MX" b="1" dirty="0"/>
              <a:t>precisión del problema jurídico sujeto a debate. </a:t>
            </a:r>
          </a:p>
          <a:p>
            <a:pPr marL="0" indent="0" algn="just">
              <a:lnSpc>
                <a:spcPct val="150000"/>
              </a:lnSpc>
              <a:buNone/>
            </a:pPr>
            <a:r>
              <a:rPr lang="es-MX" dirty="0"/>
              <a:t>Analizó la legalidad del </a:t>
            </a:r>
            <a:r>
              <a:rPr lang="es-MX" b="1" dirty="0"/>
              <a:t>cambio de adscripción </a:t>
            </a:r>
            <a:r>
              <a:rPr lang="es-MX" dirty="0"/>
              <a:t>de la quejosa como </a:t>
            </a:r>
            <a:r>
              <a:rPr lang="es-MX" b="1" dirty="0"/>
              <a:t>perita en balística de servicios periciales </a:t>
            </a:r>
            <a:r>
              <a:rPr lang="es-MX" dirty="0"/>
              <a:t>en el Estado de México a Ciudad Juárez.</a:t>
            </a:r>
          </a:p>
        </p:txBody>
      </p:sp>
    </p:spTree>
    <p:extLst>
      <p:ext uri="{BB962C8B-B14F-4D97-AF65-F5344CB8AC3E}">
        <p14:creationId xmlns:p14="http://schemas.microsoft.com/office/powerpoint/2010/main" val="194970724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b="1" dirty="0"/>
              <a:t>(i) </a:t>
            </a:r>
            <a:r>
              <a:rPr lang="es-MX" dirty="0"/>
              <a:t>El </a:t>
            </a:r>
            <a:r>
              <a:rPr lang="es-MX" b="1" dirty="0"/>
              <a:t>contexto objetivo</a:t>
            </a:r>
            <a:r>
              <a:rPr lang="es-MX" dirty="0"/>
              <a:t>, es decir, el escenario generalizado que enfrentaba el grupo social de las mujeres según estadísticas claras y concretas sobre la violencia y discriminación histórica de que son objeto, y las normas del parámetro de regularidad constitucional que normaban el principio de igualdad y no discriminación, así como el acoso laboral.</a:t>
            </a:r>
          </a:p>
        </p:txBody>
      </p:sp>
    </p:spTree>
    <p:extLst>
      <p:ext uri="{BB962C8B-B14F-4D97-AF65-F5344CB8AC3E}">
        <p14:creationId xmlns:p14="http://schemas.microsoft.com/office/powerpoint/2010/main" val="4222928473"/>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b="1" dirty="0"/>
              <a:t>(ii) </a:t>
            </a:r>
            <a:r>
              <a:rPr lang="es-MX" dirty="0"/>
              <a:t>El </a:t>
            </a:r>
            <a:r>
              <a:rPr lang="es-MX" b="1" dirty="0"/>
              <a:t>contexto subjetivo</a:t>
            </a:r>
            <a:r>
              <a:rPr lang="es-MX" dirty="0"/>
              <a:t>, es decir, la situación concreta que colocaba a la quejosa en una vulnerabilidad particular alegada, pues </a:t>
            </a:r>
            <a:r>
              <a:rPr lang="es-MX" b="1" dirty="0"/>
              <a:t>resaltó que de los antecedentes del caso se advertía que era una madre de una menor</a:t>
            </a:r>
            <a:r>
              <a:rPr lang="es-MX" dirty="0"/>
              <a:t> y que había presentado una </a:t>
            </a:r>
            <a:r>
              <a:rPr lang="es-MX" b="1" dirty="0"/>
              <a:t>denuncia</a:t>
            </a:r>
            <a:r>
              <a:rPr lang="es-MX" dirty="0"/>
              <a:t> previa en contra de </a:t>
            </a:r>
            <a:r>
              <a:rPr lang="es-MX" b="1" dirty="0"/>
              <a:t>personal varón y superior jerárquico</a:t>
            </a:r>
            <a:r>
              <a:rPr lang="es-MX" dirty="0"/>
              <a:t> en el centro de trabajo, por la posible comisión de hechos considerados como delitos, como trato </a:t>
            </a:r>
            <a:r>
              <a:rPr lang="es-MX" b="1" dirty="0"/>
              <a:t>inhumano, burla y discriminación</a:t>
            </a:r>
            <a:r>
              <a:rPr lang="es-MX" dirty="0"/>
              <a:t>;</a:t>
            </a:r>
          </a:p>
        </p:txBody>
      </p:sp>
    </p:spTree>
    <p:extLst>
      <p:ext uri="{BB962C8B-B14F-4D97-AF65-F5344CB8AC3E}">
        <p14:creationId xmlns:p14="http://schemas.microsoft.com/office/powerpoint/2010/main" val="261683798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b="1" dirty="0"/>
              <a:t>(iii)</a:t>
            </a:r>
            <a:r>
              <a:rPr lang="es-MX" dirty="0"/>
              <a:t> </a:t>
            </a:r>
            <a:r>
              <a:rPr lang="es-MX" b="1" dirty="0"/>
              <a:t>Acreditó la relación de asimetría de poder </a:t>
            </a:r>
            <a:r>
              <a:rPr lang="es-MX" dirty="0"/>
              <a:t>en la que estaba colocada y el contexto de violencia laboral que había sufrido con motivo de género y actos discriminatorios;  </a:t>
            </a:r>
          </a:p>
          <a:p>
            <a:pPr marL="0" indent="0" algn="just">
              <a:lnSpc>
                <a:spcPct val="150000"/>
              </a:lnSpc>
              <a:buNone/>
            </a:pPr>
            <a:r>
              <a:rPr lang="es-MX" b="1" dirty="0"/>
              <a:t>(iv) </a:t>
            </a:r>
            <a:r>
              <a:rPr lang="es-MX" dirty="0"/>
              <a:t>Indicó que </a:t>
            </a:r>
            <a:r>
              <a:rPr lang="es-MX" b="1" dirty="0"/>
              <a:t>el problema jurídico a debate consistía en analizar si el cambio de adscripción contenía una justificación reforzada </a:t>
            </a:r>
            <a:r>
              <a:rPr lang="es-MX" dirty="0"/>
              <a:t>que atendiera claramente a su situación personal, máxime que ella estaba </a:t>
            </a:r>
            <a:r>
              <a:rPr lang="es-MX" b="1" dirty="0"/>
              <a:t>incluida en una categoría sospechosa</a:t>
            </a:r>
            <a:r>
              <a:rPr lang="es-MX" dirty="0"/>
              <a:t>. </a:t>
            </a:r>
          </a:p>
        </p:txBody>
      </p:sp>
    </p:spTree>
    <p:extLst>
      <p:ext uri="{BB962C8B-B14F-4D97-AF65-F5344CB8AC3E}">
        <p14:creationId xmlns:p14="http://schemas.microsoft.com/office/powerpoint/2010/main" val="3939943086"/>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dirty="0"/>
              <a:t>Amén de que </a:t>
            </a:r>
            <a:r>
              <a:rPr lang="es-MX" b="1" dirty="0"/>
              <a:t>existían datos </a:t>
            </a:r>
            <a:r>
              <a:rPr lang="es-MX" dirty="0"/>
              <a:t>que podían hacer suponer </a:t>
            </a:r>
            <a:r>
              <a:rPr lang="es-MX" b="1" dirty="0"/>
              <a:t>un acoso laboral </a:t>
            </a:r>
            <a:r>
              <a:rPr lang="es-MX" dirty="0"/>
              <a:t>y una posición que podría conllevar al abandono o renuncia de las aspiraciones profesionales ante la obligación de migrar a una ciudad a más de mil setecientos kilómetros de distancia.</a:t>
            </a:r>
          </a:p>
        </p:txBody>
      </p:sp>
    </p:spTree>
    <p:extLst>
      <p:ext uri="{BB962C8B-B14F-4D97-AF65-F5344CB8AC3E}">
        <p14:creationId xmlns:p14="http://schemas.microsoft.com/office/powerpoint/2010/main" val="1350073573"/>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464607"/>
          </a:xfrm>
        </p:spPr>
        <p:txBody>
          <a:bodyPr>
            <a:normAutofit fontScale="90000"/>
          </a:bodyPr>
          <a:lstStyle/>
          <a:p>
            <a:pPr algn="ctr"/>
            <a:r>
              <a:rPr lang="es-MX" sz="4000" b="1" dirty="0">
                <a:solidFill>
                  <a:srgbClr val="002060"/>
                </a:solidFill>
              </a:rPr>
              <a:t>TALLER  DE  PERSPECTIVA DE GÉNERO. </a:t>
            </a:r>
            <a:r>
              <a:rPr lang="es-MX" sz="4000" b="1" i="1" dirty="0">
                <a:solidFill>
                  <a:srgbClr val="002060"/>
                </a:solidFill>
              </a:rPr>
              <a:t>REFLEXIÓN</a:t>
            </a:r>
            <a:endParaRPr lang="es-MX" sz="4000" b="1" i="1" dirty="0"/>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829733"/>
            <a:ext cx="10515600" cy="6180667"/>
          </a:xfrm>
        </p:spPr>
        <p:txBody>
          <a:bodyPr>
            <a:normAutofit/>
          </a:bodyPr>
          <a:lstStyle/>
          <a:p>
            <a:pPr marL="0" indent="0" algn="just">
              <a:lnSpc>
                <a:spcPct val="150000"/>
              </a:lnSpc>
              <a:buNone/>
            </a:pPr>
            <a:r>
              <a:rPr lang="es-MX" dirty="0"/>
              <a:t>Registro digital: 2029757, Tribunales Colegiados de Circuito, Undécima Época, Civil, Tesis: I.5o.C.183 C (11a.), Gaceta del Semanario Judicial de la Federación. Libro 45, Enero de 2025, Tomo I, Volumen 1, página 201.</a:t>
            </a:r>
          </a:p>
          <a:p>
            <a:pPr marL="0" indent="0" algn="just">
              <a:lnSpc>
                <a:spcPct val="150000"/>
              </a:lnSpc>
              <a:buNone/>
            </a:pPr>
            <a:endParaRPr lang="es-MX" dirty="0"/>
          </a:p>
          <a:p>
            <a:pPr marL="0" indent="0" algn="just">
              <a:lnSpc>
                <a:spcPct val="150000"/>
              </a:lnSpc>
              <a:buNone/>
            </a:pPr>
            <a:r>
              <a:rPr lang="es-MX" b="1" dirty="0"/>
              <a:t>JUZGAR CON PERSPECTIVA DE GÉNERO. ES IMPROCEDENTE CUANDO SE RECLAMAN DERECHOS ESTRICTAMENTE PATRIMONIALES Y LAS POSIBLES VULNERABILIDADES DERIVAN DE OTRO JUICIO.</a:t>
            </a:r>
          </a:p>
          <a:p>
            <a:pPr marL="0" indent="0" algn="just">
              <a:lnSpc>
                <a:spcPct val="150000"/>
              </a:lnSpc>
              <a:buNone/>
            </a:pPr>
            <a:endParaRPr lang="es-MX" dirty="0"/>
          </a:p>
        </p:txBody>
      </p:sp>
    </p:spTree>
    <p:extLst>
      <p:ext uri="{BB962C8B-B14F-4D97-AF65-F5344CB8AC3E}">
        <p14:creationId xmlns:p14="http://schemas.microsoft.com/office/powerpoint/2010/main" val="276470633"/>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464607"/>
          </a:xfrm>
        </p:spPr>
        <p:txBody>
          <a:bodyPr>
            <a:normAutofit fontScale="90000"/>
          </a:bodyPr>
          <a:lstStyle/>
          <a:p>
            <a:pPr algn="ctr"/>
            <a:r>
              <a:rPr lang="es-MX" sz="4000" b="1">
                <a:solidFill>
                  <a:srgbClr val="002060"/>
                </a:solidFill>
              </a:rPr>
              <a:t>TALLER  DE  PERSPECTIVA DE GÉNERO. REFLEXIÓN</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02267"/>
            <a:ext cx="10515600" cy="5290607"/>
          </a:xfrm>
        </p:spPr>
        <p:txBody>
          <a:bodyPr>
            <a:normAutofit/>
          </a:bodyPr>
          <a:lstStyle/>
          <a:p>
            <a:pPr marL="0" indent="0" algn="just">
              <a:lnSpc>
                <a:spcPct val="150000"/>
              </a:lnSpc>
              <a:buNone/>
            </a:pPr>
            <a:endParaRPr lang="es-MX" b="1" dirty="0"/>
          </a:p>
          <a:p>
            <a:pPr marL="0" indent="0" algn="just">
              <a:lnSpc>
                <a:spcPct val="150000"/>
              </a:lnSpc>
              <a:buNone/>
            </a:pPr>
            <a:r>
              <a:rPr lang="es-MX" b="1" dirty="0"/>
              <a:t>Hechos: </a:t>
            </a:r>
            <a:r>
              <a:rPr lang="es-MX" dirty="0"/>
              <a:t>En un </a:t>
            </a:r>
            <a:r>
              <a:rPr lang="es-MX" b="1" dirty="0"/>
              <a:t>juicio oral civil </a:t>
            </a:r>
            <a:r>
              <a:rPr lang="es-MX" dirty="0"/>
              <a:t>se demandó el pago por concepto de uso de un departamento adquirido en copropiedad durante una relación de pareja. Se condenó al demandado, con base en un análisis con perspectiva de género que derivó de que la persona actora cuenta con la guarda y custodia de la hija menor de edad que procrearon en común y en atención al interés superior de la niñez.</a:t>
            </a:r>
          </a:p>
          <a:p>
            <a:pPr marL="0" indent="0" algn="just">
              <a:lnSpc>
                <a:spcPct val="150000"/>
              </a:lnSpc>
              <a:buNone/>
            </a:pPr>
            <a:endParaRPr lang="es-MX" dirty="0"/>
          </a:p>
        </p:txBody>
      </p:sp>
    </p:spTree>
    <p:extLst>
      <p:ext uri="{BB962C8B-B14F-4D97-AF65-F5344CB8AC3E}">
        <p14:creationId xmlns:p14="http://schemas.microsoft.com/office/powerpoint/2010/main" val="4215119674"/>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515407"/>
          </a:xfrm>
        </p:spPr>
        <p:txBody>
          <a:bodyPr>
            <a:normAutofit fontScale="90000"/>
          </a:bodyPr>
          <a:lstStyle/>
          <a:p>
            <a:pPr algn="ctr"/>
            <a:r>
              <a:rPr lang="es-MX" sz="4000" b="1">
                <a:solidFill>
                  <a:srgbClr val="002060"/>
                </a:solidFill>
              </a:rPr>
              <a:t>TALLER  DE  PERSPECTIVA DE GÉNERO. REFLEXIÓN.</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70000"/>
            <a:ext cx="10515600" cy="5222874"/>
          </a:xfrm>
        </p:spPr>
        <p:txBody>
          <a:bodyPr>
            <a:noAutofit/>
          </a:bodyPr>
          <a:lstStyle/>
          <a:p>
            <a:pPr marL="0" indent="0" algn="just">
              <a:lnSpc>
                <a:spcPct val="150000"/>
              </a:lnSpc>
              <a:buNone/>
            </a:pPr>
            <a:endParaRPr lang="es-MX" b="1"/>
          </a:p>
          <a:p>
            <a:pPr marL="0" indent="0" algn="just">
              <a:lnSpc>
                <a:spcPct val="150000"/>
              </a:lnSpc>
              <a:buNone/>
            </a:pPr>
            <a:r>
              <a:rPr lang="es-MX" b="1"/>
              <a:t>Criterio jurídico: </a:t>
            </a:r>
            <a:r>
              <a:rPr lang="es-MX"/>
              <a:t>Este Tribunal Colegiado de Circuito determina que el deber de juzgar con perspectiva de género es improcedente cuando se reclaman derechos estrictamente patrimoniales y las posibles vulnerabilidades provienen de otro juicio.</a:t>
            </a:r>
          </a:p>
        </p:txBody>
      </p:sp>
    </p:spTree>
    <p:extLst>
      <p:ext uri="{BB962C8B-B14F-4D97-AF65-F5344CB8AC3E}">
        <p14:creationId xmlns:p14="http://schemas.microsoft.com/office/powerpoint/2010/main" val="1270201999"/>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515407"/>
          </a:xfrm>
        </p:spPr>
        <p:txBody>
          <a:bodyPr>
            <a:normAutofit fontScale="90000"/>
          </a:bodyPr>
          <a:lstStyle/>
          <a:p>
            <a:pPr algn="ctr"/>
            <a:r>
              <a:rPr lang="es-MX" sz="4000" b="1">
                <a:solidFill>
                  <a:srgbClr val="002060"/>
                </a:solidFill>
              </a:rPr>
              <a:t>TALLER  DE  PERSPECTIVA DE GÉNERO. REFLEXIÓN.</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066800"/>
            <a:ext cx="10515600" cy="5426074"/>
          </a:xfrm>
        </p:spPr>
        <p:txBody>
          <a:bodyPr>
            <a:noAutofit/>
          </a:bodyPr>
          <a:lstStyle/>
          <a:p>
            <a:pPr marL="0" indent="0" algn="just">
              <a:lnSpc>
                <a:spcPct val="150000"/>
              </a:lnSpc>
              <a:buNone/>
            </a:pPr>
            <a:r>
              <a:rPr lang="es-MX" b="1"/>
              <a:t>Justificación: </a:t>
            </a:r>
            <a:r>
              <a:rPr lang="es-MX"/>
              <a:t>El deber de juzgar con perspectiva de género opera cuando se advierta una situación de violencia o vulnerabilidad que, por cuestiones de género, impida impartir justicia de manera completa e igualitaria. </a:t>
            </a:r>
            <a:r>
              <a:rPr lang="es-MX" b="1"/>
              <a:t>Dichas hipótesis no se actualizan cuando en un juicio oral civil se reclama de la expareja sentimental el pago de una renta mensual por el uso exclusivo de un departamento adquirido en copropiedad, pues dicha controversia debe resolverse conforme a estricto derecho. </a:t>
            </a:r>
            <a:endParaRPr lang="es-MX"/>
          </a:p>
        </p:txBody>
      </p:sp>
    </p:spTree>
    <p:extLst>
      <p:ext uri="{BB962C8B-B14F-4D97-AF65-F5344CB8AC3E}">
        <p14:creationId xmlns:p14="http://schemas.microsoft.com/office/powerpoint/2010/main" val="28374364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838200" y="365125"/>
            <a:ext cx="10515600" cy="504305"/>
          </a:xfrm>
        </p:spPr>
        <p:txBody>
          <a:bodyPr>
            <a:normAutofit fontScale="90000"/>
          </a:bodyPr>
          <a:lstStyle/>
          <a:p>
            <a:r>
              <a:rPr lang="es-ES_tradnl" b="1" dirty="0"/>
              <a:t>CASO IN</a:t>
            </a:r>
            <a:r>
              <a:rPr lang="es-ES" b="1" dirty="0"/>
              <a:t>ÉS FERNÁNDEZ ORTEGA</a:t>
            </a:r>
            <a:endParaRPr lang="es-ES_tradnl" b="1" dirty="0"/>
          </a:p>
        </p:txBody>
      </p:sp>
      <p:sp>
        <p:nvSpPr>
          <p:cNvPr id="3" name="Marcador de contenido 2"/>
          <p:cNvSpPr>
            <a:spLocks noGrp="1"/>
          </p:cNvSpPr>
          <p:nvPr>
            <p:ph idx="1"/>
          </p:nvPr>
        </p:nvSpPr>
        <p:spPr>
          <a:xfrm>
            <a:off x="733269" y="1046135"/>
            <a:ext cx="10515600" cy="5069851"/>
          </a:xfrm>
        </p:spPr>
        <p:txBody>
          <a:bodyPr>
            <a:normAutofit/>
          </a:bodyPr>
          <a:lstStyle/>
          <a:p>
            <a:pPr marL="0" indent="0" algn="just">
              <a:lnSpc>
                <a:spcPct val="150000"/>
              </a:lnSpc>
              <a:buNone/>
            </a:pPr>
            <a:endParaRPr lang="es-ES" sz="2900" dirty="0"/>
          </a:p>
          <a:p>
            <a:pPr marL="0" indent="0" algn="just">
              <a:lnSpc>
                <a:spcPct val="150000"/>
              </a:lnSpc>
              <a:buNone/>
            </a:pPr>
            <a:r>
              <a:rPr lang="es-ES" sz="2900" dirty="0"/>
              <a:t>La Corte IDH señaló que </a:t>
            </a:r>
            <a:r>
              <a:rPr lang="es-ES" sz="2900" u="sng" dirty="0"/>
              <a:t>el Estado al no tomar en cuenta la situación de vulnerabilidad de la víctima, basada en su idioma y etnicidad, había incumplido “su obligación de garantizar, sin discriminación el derecho de acceso a la justicia”</a:t>
            </a:r>
            <a:endParaRPr lang="es-ES_tradnl" sz="2900" u="sng" dirty="0"/>
          </a:p>
        </p:txBody>
      </p:sp>
    </p:spTree>
    <p:extLst>
      <p:ext uri="{BB962C8B-B14F-4D97-AF65-F5344CB8AC3E}">
        <p14:creationId xmlns:p14="http://schemas.microsoft.com/office/powerpoint/2010/main" val="1851296615"/>
      </p:ext>
    </p:extLst>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515407"/>
          </a:xfrm>
        </p:spPr>
        <p:txBody>
          <a:bodyPr>
            <a:normAutofit fontScale="90000"/>
          </a:bodyPr>
          <a:lstStyle/>
          <a:p>
            <a:pPr algn="ctr"/>
            <a:r>
              <a:rPr lang="es-MX" sz="4000" b="1">
                <a:solidFill>
                  <a:srgbClr val="002060"/>
                </a:solidFill>
              </a:rPr>
              <a:t>TALLER  DE  PERSPECTIVA DE GÉNERO. REFLEXIÓN.</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53066"/>
            <a:ext cx="10515600" cy="5239807"/>
          </a:xfrm>
        </p:spPr>
        <p:txBody>
          <a:bodyPr>
            <a:noAutofit/>
          </a:bodyPr>
          <a:lstStyle/>
          <a:p>
            <a:pPr marL="0" indent="0" algn="just">
              <a:lnSpc>
                <a:spcPct val="150000"/>
              </a:lnSpc>
              <a:buNone/>
            </a:pPr>
            <a:r>
              <a:rPr lang="es-MX" dirty="0"/>
              <a:t>Resulta intrascendente que la actora tenga la guarda y custodia de la hija menor de edad de ambos, máxime que también se planteó una controversia del orden familiar donde se obtuvo una pensión alimenticia para la menor de edad, </a:t>
            </a:r>
            <a:r>
              <a:rPr lang="es-MX" b="1" dirty="0"/>
              <a:t>dentro de la cual se incluye el rubro de habitación y, en todo caso, en ese juicio debe dirimirse cualquier cuestión relacionada con los derechos de protección de ésta</a:t>
            </a:r>
            <a:r>
              <a:rPr lang="es-MX" dirty="0"/>
              <a:t>.</a:t>
            </a:r>
          </a:p>
        </p:txBody>
      </p:sp>
    </p:spTree>
    <p:extLst>
      <p:ext uri="{BB962C8B-B14F-4D97-AF65-F5344CB8AC3E}">
        <p14:creationId xmlns:p14="http://schemas.microsoft.com/office/powerpoint/2010/main" val="2680413064"/>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186268"/>
            <a:ext cx="10515600" cy="694266"/>
          </a:xfrm>
        </p:spPr>
        <p:txBody>
          <a:bodyPr>
            <a:normAutofit/>
          </a:bodyPr>
          <a:lstStyle/>
          <a:p>
            <a:pPr algn="ctr"/>
            <a:r>
              <a:rPr lang="es-MX" sz="4000" b="1" dirty="0">
                <a:solidFill>
                  <a:srgbClr val="002060"/>
                </a:solidFill>
              </a:rPr>
              <a:t>TALLER  DE  PERSPECTIVA DE GÉNERO.</a:t>
            </a:r>
            <a:endParaRPr lang="es-MX" sz="4000" b="1" dirty="0"/>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880534"/>
            <a:ext cx="10515600" cy="5612340"/>
          </a:xfrm>
        </p:spPr>
        <p:txBody>
          <a:bodyPr>
            <a:normAutofit fontScale="85000" lnSpcReduction="10000"/>
          </a:bodyPr>
          <a:lstStyle/>
          <a:p>
            <a:pPr marL="0" indent="0" algn="ctr">
              <a:lnSpc>
                <a:spcPct val="150000"/>
              </a:lnSpc>
              <a:buNone/>
            </a:pPr>
            <a:r>
              <a:rPr lang="es-MX" b="1" dirty="0"/>
              <a:t>¿QUÉ ES LA VIOLENCIA ECONÓMICA Y PATRIMONIAL CONTRA LAS MUJERES?</a:t>
            </a:r>
            <a:r>
              <a:rPr lang="es-MX" dirty="0"/>
              <a:t> </a:t>
            </a:r>
          </a:p>
          <a:p>
            <a:pPr marL="0" indent="0" algn="just">
              <a:lnSpc>
                <a:spcPct val="150000"/>
              </a:lnSpc>
              <a:buNone/>
            </a:pPr>
            <a:r>
              <a:rPr lang="es-MX" sz="3300" dirty="0"/>
              <a:t>A diferencia de la violencia física y psicológica, </a:t>
            </a:r>
            <a:r>
              <a:rPr lang="es-MX" sz="3300" b="1" dirty="0"/>
              <a:t>la violencia económica y patrimonial aún suele pasar desapercibida. </a:t>
            </a:r>
          </a:p>
          <a:p>
            <a:pPr marL="0" indent="0" algn="just">
              <a:lnSpc>
                <a:spcPct val="150000"/>
              </a:lnSpc>
              <a:buNone/>
            </a:pPr>
            <a:r>
              <a:rPr lang="es-MX" sz="3300" dirty="0"/>
              <a:t>La violencia económica y patrimonial </a:t>
            </a:r>
            <a:r>
              <a:rPr lang="es-MX" sz="3300" b="1" dirty="0"/>
              <a:t>puede ser entendida como las acciones u omisiones </a:t>
            </a:r>
            <a:r>
              <a:rPr lang="es-MX" sz="3300" dirty="0"/>
              <a:t>que afectan la supervivencia de las víctimas; </a:t>
            </a:r>
            <a:r>
              <a:rPr lang="es-MX" sz="3300" b="1" dirty="0"/>
              <a:t>privándolas, ya sea de los recursos económicos necesarios para la manutención del hogar y la familia, o de bienes patrimoniales esenciales que satisfacen las necesidades básicas para vivir,</a:t>
            </a:r>
            <a:r>
              <a:rPr lang="es-MX" sz="3300" dirty="0"/>
              <a:t> como la alimentación, ropa, vivienda y el acceso a la salud. </a:t>
            </a:r>
          </a:p>
        </p:txBody>
      </p:sp>
    </p:spTree>
    <p:extLst>
      <p:ext uri="{BB962C8B-B14F-4D97-AF65-F5344CB8AC3E}">
        <p14:creationId xmlns:p14="http://schemas.microsoft.com/office/powerpoint/2010/main" val="1468211949"/>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a:bodyPr>
          <a:lstStyle/>
          <a:p>
            <a:pPr marL="0" indent="0" algn="just">
              <a:lnSpc>
                <a:spcPct val="150000"/>
              </a:lnSpc>
              <a:buNone/>
            </a:pPr>
            <a:r>
              <a:rPr lang="es-MX" dirty="0"/>
              <a:t>Es el poder que se ejerce contra las mujeres para hacerlas dependientes económicamente de los hombres; </a:t>
            </a:r>
            <a:r>
              <a:rPr lang="es-MX" b="1" dirty="0"/>
              <a:t>cuando se controla o limita sus ingresos económicos y la disposición de los mismos</a:t>
            </a:r>
            <a:r>
              <a:rPr lang="es-MX" dirty="0"/>
              <a:t>, o cuando se las priva de los medios indispensables para vivir.</a:t>
            </a:r>
          </a:p>
          <a:p>
            <a:pPr marL="0" indent="0" algn="just">
              <a:lnSpc>
                <a:spcPct val="150000"/>
              </a:lnSpc>
              <a:buNone/>
            </a:pPr>
            <a:r>
              <a:rPr lang="es-MX" dirty="0">
                <a:hlinkClick r:id="rId2"/>
              </a:rPr>
              <a:t>https://www.unodc.org/documents/bolivia/Infografia_10_Violencia_patrimonial_y_economica.pdf</a:t>
            </a:r>
            <a:endParaRPr lang="es-MX" dirty="0"/>
          </a:p>
          <a:p>
            <a:pPr marL="0" indent="0" algn="just">
              <a:lnSpc>
                <a:spcPct val="150000"/>
              </a:lnSpc>
              <a:buNone/>
            </a:pPr>
            <a:endParaRPr lang="es-MX" dirty="0"/>
          </a:p>
        </p:txBody>
      </p:sp>
    </p:spTree>
    <p:extLst>
      <p:ext uri="{BB962C8B-B14F-4D97-AF65-F5344CB8AC3E}">
        <p14:creationId xmlns:p14="http://schemas.microsoft.com/office/powerpoint/2010/main" val="3396040907"/>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838200" y="1236134"/>
            <a:ext cx="10515600" cy="5256740"/>
          </a:xfrm>
        </p:spPr>
        <p:txBody>
          <a:bodyPr>
            <a:normAutofit fontScale="92500" lnSpcReduction="20000"/>
          </a:bodyPr>
          <a:lstStyle/>
          <a:p>
            <a:pPr marL="0" indent="0" algn="just">
              <a:lnSpc>
                <a:spcPct val="150000"/>
              </a:lnSpc>
              <a:buNone/>
            </a:pPr>
            <a:r>
              <a:rPr lang="es-MX" dirty="0"/>
              <a:t>En ocasiones se piensa </a:t>
            </a:r>
            <a:r>
              <a:rPr lang="es-MX" b="1" dirty="0"/>
              <a:t>que estos actos son inofensivos y que no pueden ser considerados como violencia</a:t>
            </a:r>
            <a:r>
              <a:rPr lang="es-MX" dirty="0"/>
              <a:t>; sin embargo, </a:t>
            </a:r>
            <a:r>
              <a:rPr lang="es-MX" b="1" dirty="0"/>
              <a:t>son actos cotidianos que limitan a las mujeres para vivir una vida digna.</a:t>
            </a:r>
          </a:p>
          <a:p>
            <a:pPr marL="0" indent="0" algn="ctr">
              <a:lnSpc>
                <a:spcPct val="150000"/>
              </a:lnSpc>
              <a:buNone/>
            </a:pPr>
            <a:r>
              <a:rPr lang="es-MX" b="1" dirty="0"/>
              <a:t>¿CÓMO SE MANIFIESTA LA VIOLENCIA ECONÓMICA Y PATRIMONIAL CONTRA LAS MUJERES? </a:t>
            </a:r>
          </a:p>
          <a:p>
            <a:pPr marL="0" indent="0" algn="just">
              <a:lnSpc>
                <a:spcPct val="150000"/>
              </a:lnSpc>
              <a:buNone/>
            </a:pPr>
            <a:r>
              <a:rPr lang="es-MX" dirty="0"/>
              <a:t>Principalmente, el objetivo de la violencia patrimonial y económica </a:t>
            </a:r>
            <a:r>
              <a:rPr lang="es-MX" b="1" dirty="0"/>
              <a:t>es restringir el manejo del dinero y los bienes patrimoniales de las mujeres, aspectos fundamentales que garantizan su autonomía para la toma de decisiones.</a:t>
            </a:r>
          </a:p>
        </p:txBody>
      </p:sp>
    </p:spTree>
    <p:extLst>
      <p:ext uri="{BB962C8B-B14F-4D97-AF65-F5344CB8AC3E}">
        <p14:creationId xmlns:p14="http://schemas.microsoft.com/office/powerpoint/2010/main" val="337114164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1236134"/>
            <a:ext cx="10515600" cy="5256740"/>
          </a:xfrm>
        </p:spPr>
        <p:txBody>
          <a:bodyPr>
            <a:normAutofit/>
          </a:bodyPr>
          <a:lstStyle/>
          <a:p>
            <a:pPr marL="0" indent="0" algn="just">
              <a:lnSpc>
                <a:spcPct val="150000"/>
              </a:lnSpc>
              <a:buNone/>
            </a:pPr>
            <a:r>
              <a:rPr lang="es-MX" b="1" dirty="0"/>
              <a:t>VIOLENCIA ECONÓMICA: </a:t>
            </a:r>
          </a:p>
          <a:p>
            <a:pPr algn="just">
              <a:lnSpc>
                <a:spcPct val="150000"/>
              </a:lnSpc>
              <a:buFont typeface="Wingdings" pitchFamily="2" charset="2"/>
              <a:buChar char="v"/>
            </a:pPr>
            <a:r>
              <a:rPr lang="es-MX" dirty="0"/>
              <a:t>Cuando alguien impide el crecimiento profesional o laboral de las mujeres, como forma de limitar sus ingresos económicos.</a:t>
            </a:r>
          </a:p>
          <a:p>
            <a:pPr algn="just">
              <a:lnSpc>
                <a:spcPct val="150000"/>
              </a:lnSpc>
              <a:buFont typeface="Wingdings" pitchFamily="2" charset="2"/>
              <a:buChar char="v"/>
            </a:pPr>
            <a:r>
              <a:rPr lang="es-MX" dirty="0"/>
              <a:t> Cuando se les paga menos que a un hombre por las mismas responsabilidades o actividades.</a:t>
            </a:r>
          </a:p>
          <a:p>
            <a:pPr algn="just">
              <a:lnSpc>
                <a:spcPct val="150000"/>
              </a:lnSpc>
              <a:buFont typeface="Wingdings" pitchFamily="2" charset="2"/>
              <a:buChar char="v"/>
            </a:pPr>
            <a:r>
              <a:rPr lang="es-MX" dirty="0"/>
              <a:t> Cuando se ven obligadas a asumir solas el cuidado y la manutención de los hijos/as.</a:t>
            </a:r>
          </a:p>
          <a:p>
            <a:pPr algn="just">
              <a:lnSpc>
                <a:spcPct val="150000"/>
              </a:lnSpc>
              <a:buFont typeface="Wingdings" pitchFamily="2" charset="2"/>
              <a:buChar char="v"/>
            </a:pPr>
            <a:endParaRPr lang="es-MX" dirty="0"/>
          </a:p>
        </p:txBody>
      </p:sp>
    </p:spTree>
    <p:extLst>
      <p:ext uri="{BB962C8B-B14F-4D97-AF65-F5344CB8AC3E}">
        <p14:creationId xmlns:p14="http://schemas.microsoft.com/office/powerpoint/2010/main" val="1458065927"/>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1236134"/>
            <a:ext cx="10515600" cy="5256740"/>
          </a:xfrm>
        </p:spPr>
        <p:txBody>
          <a:bodyPr>
            <a:normAutofit lnSpcReduction="10000"/>
          </a:bodyPr>
          <a:lstStyle/>
          <a:p>
            <a:pPr algn="just">
              <a:lnSpc>
                <a:spcPct val="150000"/>
              </a:lnSpc>
              <a:buFont typeface="Wingdings" pitchFamily="2" charset="2"/>
              <a:buChar char="v"/>
            </a:pPr>
            <a:r>
              <a:rPr lang="es-MX"/>
              <a:t>En el matrimonio o convivencia familiar, cuando al tener una dependencia económica con su cónyuge o concubino, se le impide tomar decisiones sobre la economía del hogar. </a:t>
            </a:r>
          </a:p>
          <a:p>
            <a:pPr algn="just">
              <a:lnSpc>
                <a:spcPct val="150000"/>
              </a:lnSpc>
              <a:buFont typeface="Wingdings" pitchFamily="2" charset="2"/>
              <a:buChar char="v"/>
            </a:pPr>
            <a:r>
              <a:rPr lang="es-MX"/>
              <a:t>Cuando tienen que dar cuenta a su pareja acerca de todo lo que se gasta, aun cuando ganen sus propios recursos. </a:t>
            </a:r>
          </a:p>
          <a:p>
            <a:pPr marL="0" indent="0" algn="just">
              <a:lnSpc>
                <a:spcPct val="150000"/>
              </a:lnSpc>
              <a:buNone/>
            </a:pPr>
            <a:r>
              <a:rPr lang="es-MX">
                <a:hlinkClick r:id="rId2"/>
              </a:rPr>
              <a:t>https://www.gob.mx/cms/uploads/attachment/file/242427/6__Enterate_Violencia_econo_mica_y_patrimonial_contra_las_mujeres_junio_170617.pdf</a:t>
            </a:r>
            <a:endParaRPr lang="es-MX"/>
          </a:p>
          <a:p>
            <a:pPr marL="0" indent="0" algn="just">
              <a:lnSpc>
                <a:spcPct val="150000"/>
              </a:lnSpc>
              <a:buNone/>
            </a:pPr>
            <a:endParaRPr lang="es-MX"/>
          </a:p>
        </p:txBody>
      </p:sp>
    </p:spTree>
    <p:extLst>
      <p:ext uri="{BB962C8B-B14F-4D97-AF65-F5344CB8AC3E}">
        <p14:creationId xmlns:p14="http://schemas.microsoft.com/office/powerpoint/2010/main" val="3359415459"/>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1236134"/>
            <a:ext cx="10515600" cy="5256740"/>
          </a:xfrm>
        </p:spPr>
        <p:txBody>
          <a:bodyPr>
            <a:normAutofit lnSpcReduction="10000"/>
          </a:bodyPr>
          <a:lstStyle/>
          <a:p>
            <a:pPr algn="just">
              <a:lnSpc>
                <a:spcPct val="150000"/>
              </a:lnSpc>
              <a:buFont typeface="Wingdings" pitchFamily="2" charset="2"/>
              <a:buChar char="v"/>
            </a:pPr>
            <a:r>
              <a:rPr lang="es-MX"/>
              <a:t>Se priva a la mujer de los medios económicos indispensables para su subsistencia y la de su familia;</a:t>
            </a:r>
          </a:p>
          <a:p>
            <a:pPr algn="just">
              <a:lnSpc>
                <a:spcPct val="150000"/>
              </a:lnSpc>
              <a:buFont typeface="Wingdings" pitchFamily="2" charset="2"/>
              <a:buChar char="v"/>
            </a:pPr>
            <a:r>
              <a:rPr lang="es-MX"/>
              <a:t> </a:t>
            </a:r>
            <a:r>
              <a:rPr lang="es-MX" b="1"/>
              <a:t>El esposo o pareja limita a la mujer el uso y disposición de todos los bienes que tienen juntos;</a:t>
            </a:r>
          </a:p>
          <a:p>
            <a:pPr algn="just">
              <a:lnSpc>
                <a:spcPct val="150000"/>
              </a:lnSpc>
              <a:buFont typeface="Wingdings" pitchFamily="2" charset="2"/>
              <a:buChar char="v"/>
            </a:pPr>
            <a:r>
              <a:rPr lang="es-MX"/>
              <a:t> El hombre supervisa todo lo que gasta la mujer, no le da dinero en efectivo para los gastos y amenaza con quitarle todo;</a:t>
            </a:r>
          </a:p>
          <a:p>
            <a:pPr algn="just">
              <a:lnSpc>
                <a:spcPct val="150000"/>
              </a:lnSpc>
              <a:buFont typeface="Wingdings" pitchFamily="2" charset="2"/>
              <a:buChar char="v"/>
            </a:pPr>
            <a:r>
              <a:rPr lang="es-MX"/>
              <a:t> La mujer no puede participar en las decisiones económicas del hogar y si trabaja, tiene que entregar su salario,</a:t>
            </a:r>
          </a:p>
          <a:p>
            <a:pPr algn="just">
              <a:lnSpc>
                <a:spcPct val="150000"/>
              </a:lnSpc>
              <a:buFont typeface="Wingdings" pitchFamily="2" charset="2"/>
              <a:buChar char="v"/>
            </a:pPr>
            <a:endParaRPr lang="es-MX"/>
          </a:p>
        </p:txBody>
      </p:sp>
    </p:spTree>
    <p:extLst>
      <p:ext uri="{BB962C8B-B14F-4D97-AF65-F5344CB8AC3E}">
        <p14:creationId xmlns:p14="http://schemas.microsoft.com/office/powerpoint/2010/main" val="3810730888"/>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0"/>
            <a:ext cx="10515600" cy="846667"/>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846667"/>
            <a:ext cx="10515600" cy="5646207"/>
          </a:xfrm>
        </p:spPr>
        <p:txBody>
          <a:bodyPr>
            <a:normAutofit/>
          </a:bodyPr>
          <a:lstStyle/>
          <a:p>
            <a:pPr algn="just">
              <a:lnSpc>
                <a:spcPct val="150000"/>
              </a:lnSpc>
              <a:buFont typeface="Wingdings" pitchFamily="2" charset="2"/>
              <a:buChar char="v"/>
            </a:pPr>
            <a:r>
              <a:rPr lang="es-MX" sz="2700" dirty="0"/>
              <a:t>Cuando a la mujer se le quita la herencia recibida, su salario, objetos personales, bienes inmuebles y otros;</a:t>
            </a:r>
          </a:p>
          <a:p>
            <a:pPr algn="just">
              <a:lnSpc>
                <a:spcPct val="150000"/>
              </a:lnSpc>
              <a:buFont typeface="Wingdings" pitchFamily="2" charset="2"/>
              <a:buChar char="v"/>
            </a:pPr>
            <a:r>
              <a:rPr lang="es-MX" sz="2700" dirty="0"/>
              <a:t> Cuando luego de haberle prohibido estudiar/trabajar le pasa una pensión que apenas le alcanza para subsistir;</a:t>
            </a:r>
          </a:p>
          <a:p>
            <a:pPr algn="just">
              <a:lnSpc>
                <a:spcPct val="150000"/>
              </a:lnSpc>
              <a:buFont typeface="Wingdings" pitchFamily="2" charset="2"/>
              <a:buChar char="v"/>
            </a:pPr>
            <a:r>
              <a:rPr lang="es-MX" sz="2700" dirty="0"/>
              <a:t>Cuando el hombre se niegan a pagar una pensión alimenticia;</a:t>
            </a:r>
          </a:p>
          <a:p>
            <a:pPr marL="0" indent="0" algn="just">
              <a:lnSpc>
                <a:spcPct val="150000"/>
              </a:lnSpc>
              <a:buNone/>
            </a:pPr>
            <a:r>
              <a:rPr lang="es-MX" sz="2700" dirty="0">
                <a:hlinkClick r:id="rId2"/>
              </a:rPr>
              <a:t>https://www.unodc.org/documents/bolivia/Infografia_10_Violencia_patrimonial_y_economica.pdf</a:t>
            </a:r>
            <a:r>
              <a:rPr lang="es-MX" sz="2700" dirty="0"/>
              <a:t> </a:t>
            </a:r>
          </a:p>
          <a:p>
            <a:pPr algn="just">
              <a:lnSpc>
                <a:spcPct val="150000"/>
              </a:lnSpc>
              <a:buFont typeface="Wingdings" pitchFamily="2" charset="2"/>
              <a:buChar char="v"/>
            </a:pPr>
            <a:endParaRPr lang="es-MX" sz="2700" dirty="0"/>
          </a:p>
        </p:txBody>
      </p:sp>
    </p:spTree>
    <p:extLst>
      <p:ext uri="{BB962C8B-B14F-4D97-AF65-F5344CB8AC3E}">
        <p14:creationId xmlns:p14="http://schemas.microsoft.com/office/powerpoint/2010/main" val="1565118705"/>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1236133"/>
            <a:ext cx="10515600" cy="5503333"/>
          </a:xfrm>
        </p:spPr>
        <p:txBody>
          <a:bodyPr>
            <a:normAutofit fontScale="92500" lnSpcReduction="10000"/>
          </a:bodyPr>
          <a:lstStyle/>
          <a:p>
            <a:pPr marL="0" indent="0" algn="just">
              <a:lnSpc>
                <a:spcPct val="150000"/>
              </a:lnSpc>
              <a:buNone/>
            </a:pPr>
            <a:r>
              <a:rPr lang="es-MX" b="1" dirty="0">
                <a:effectLst/>
              </a:rPr>
              <a:t>DATOS. </a:t>
            </a:r>
            <a:endParaRPr lang="es-MX" b="1" dirty="0"/>
          </a:p>
          <a:p>
            <a:pPr marL="0" indent="0" algn="just">
              <a:lnSpc>
                <a:spcPct val="150000"/>
              </a:lnSpc>
              <a:buNone/>
            </a:pPr>
            <a:r>
              <a:rPr lang="es-MX" b="1" dirty="0">
                <a:effectLst/>
              </a:rPr>
              <a:t>En 2021, </a:t>
            </a:r>
            <a:r>
              <a:rPr lang="es-MX" dirty="0">
                <a:effectLst/>
              </a:rPr>
              <a:t>a nivel nacional, del </a:t>
            </a:r>
            <a:r>
              <a:rPr lang="es-MX" b="1" dirty="0">
                <a:effectLst/>
              </a:rPr>
              <a:t>total de mujeres de 15 años y más, 70.1 %</a:t>
            </a:r>
            <a:r>
              <a:rPr lang="es-MX" dirty="0">
                <a:effectLst/>
              </a:rPr>
              <a:t> han experimentado </a:t>
            </a:r>
            <a:r>
              <a:rPr lang="es-MX" b="1" dirty="0">
                <a:effectLst/>
              </a:rPr>
              <a:t>al menos un incidente de violencia</a:t>
            </a:r>
            <a:r>
              <a:rPr lang="es-MX" dirty="0">
                <a:effectLst/>
              </a:rPr>
              <a:t>, que puede ser psicológica, económica, patrimonial, física, sexual o discriminación en al menos un ámbito y ejercida por cualquier persona agresora a lo largo de su vida.</a:t>
            </a:r>
          </a:p>
          <a:p>
            <a:pPr marL="0" indent="0" algn="just">
              <a:lnSpc>
                <a:spcPct val="150000"/>
              </a:lnSpc>
              <a:buNone/>
            </a:pPr>
            <a:r>
              <a:rPr lang="es-MX" dirty="0">
                <a:effectLst/>
              </a:rPr>
              <a:t>La </a:t>
            </a:r>
            <a:r>
              <a:rPr lang="es-MX" b="1" dirty="0">
                <a:effectLst/>
              </a:rPr>
              <a:t>violencia psicológica </a:t>
            </a:r>
            <a:r>
              <a:rPr lang="es-MX" dirty="0">
                <a:effectLst/>
              </a:rPr>
              <a:t>es la que presenta </a:t>
            </a:r>
            <a:r>
              <a:rPr lang="es-MX" b="1" dirty="0">
                <a:effectLst/>
              </a:rPr>
              <a:t>mayor prevalencia (51.6 %)</a:t>
            </a:r>
            <a:r>
              <a:rPr lang="es-MX" dirty="0">
                <a:effectLst/>
              </a:rPr>
              <a:t>, seguida de la </a:t>
            </a:r>
            <a:r>
              <a:rPr lang="es-MX" b="1" dirty="0">
                <a:effectLst/>
              </a:rPr>
              <a:t>violencia sexual (49.7 %), </a:t>
            </a:r>
            <a:r>
              <a:rPr lang="es-MX" dirty="0">
                <a:effectLst/>
              </a:rPr>
              <a:t>la </a:t>
            </a:r>
            <a:r>
              <a:rPr lang="es-MX" b="1" dirty="0">
                <a:effectLst/>
              </a:rPr>
              <a:t>violencia física (34.7 %) </a:t>
            </a:r>
            <a:r>
              <a:rPr lang="es-MX" dirty="0">
                <a:effectLst/>
              </a:rPr>
              <a:t>y la </a:t>
            </a:r>
            <a:r>
              <a:rPr lang="es-MX" b="1" dirty="0">
                <a:effectLst/>
              </a:rPr>
              <a:t>violencia económica, patrimonial y/o discriminación (27.4 %).</a:t>
            </a:r>
          </a:p>
        </p:txBody>
      </p:sp>
    </p:spTree>
    <p:extLst>
      <p:ext uri="{BB962C8B-B14F-4D97-AF65-F5344CB8AC3E}">
        <p14:creationId xmlns:p14="http://schemas.microsoft.com/office/powerpoint/2010/main" val="398500"/>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a:extLst>
              <a:ext uri="{FF2B5EF4-FFF2-40B4-BE49-F238E27FC236}">
                <a16:creationId xmlns:a16="http://schemas.microsoft.com/office/drawing/2014/main" id="{A7A63C1F-AED4-954F-9F85-3FA3448D5A7C}"/>
              </a:ext>
            </a:extLst>
          </p:cNvPr>
          <p:cNvSpPr>
            <a:spLocks noGrp="1"/>
          </p:cNvSpPr>
          <p:nvPr>
            <p:ph type="title"/>
          </p:nvPr>
        </p:nvSpPr>
        <p:spPr>
          <a:xfrm>
            <a:off x="838200" y="365126"/>
            <a:ext cx="10515600" cy="871008"/>
          </a:xfrm>
        </p:spPr>
        <p:txBody>
          <a:bodyPr>
            <a:normAutofit/>
          </a:bodyPr>
          <a:lstStyle/>
          <a:p>
            <a:pPr algn="ctr"/>
            <a:r>
              <a:rPr lang="es-MX" sz="4000" b="1">
                <a:solidFill>
                  <a:srgbClr val="002060"/>
                </a:solidFill>
              </a:rPr>
              <a:t>TALLER  DE  PERSPECTIVA DE GÉNERO.</a:t>
            </a:r>
            <a:endParaRPr lang="es-MX" sz="4000" b="1"/>
          </a:p>
        </p:txBody>
      </p:sp>
      <p:sp>
        <p:nvSpPr>
          <p:cNvPr id="3" name="Marcador de contenido 2">
            <a:extLst>
              <a:ext uri="{FF2B5EF4-FFF2-40B4-BE49-F238E27FC236}">
                <a16:creationId xmlns:a16="http://schemas.microsoft.com/office/drawing/2014/main" id="{A5704D23-B22C-8242-B0D0-739A5AAED182}"/>
              </a:ext>
            </a:extLst>
          </p:cNvPr>
          <p:cNvSpPr>
            <a:spLocks noGrp="1"/>
          </p:cNvSpPr>
          <p:nvPr>
            <p:ph idx="1"/>
          </p:nvPr>
        </p:nvSpPr>
        <p:spPr>
          <a:xfrm>
            <a:off x="787401" y="1490132"/>
            <a:ext cx="10515600" cy="5002741"/>
          </a:xfrm>
        </p:spPr>
        <p:txBody>
          <a:bodyPr>
            <a:normAutofit/>
          </a:bodyPr>
          <a:lstStyle/>
          <a:p>
            <a:pPr marL="0" indent="0" algn="just">
              <a:lnSpc>
                <a:spcPct val="150000"/>
              </a:lnSpc>
              <a:buNone/>
            </a:pPr>
            <a:endParaRPr lang="es-MX" dirty="0"/>
          </a:p>
          <a:p>
            <a:pPr marL="0" indent="0" algn="just">
              <a:lnSpc>
                <a:spcPct val="150000"/>
              </a:lnSpc>
              <a:buNone/>
            </a:pPr>
            <a:r>
              <a:rPr lang="es-MX" dirty="0"/>
              <a:t>Del 2016 al 2021 muestran un incremento de </a:t>
            </a:r>
            <a:r>
              <a:rPr lang="es-MX" b="1" dirty="0"/>
              <a:t>4 puntos porcentuales en la violencia total</a:t>
            </a:r>
            <a:r>
              <a:rPr lang="es-MX" dirty="0"/>
              <a:t> contra las mujeres a lo largo de la vida.</a:t>
            </a:r>
          </a:p>
          <a:p>
            <a:pPr marL="0" indent="0" algn="just">
              <a:lnSpc>
                <a:spcPct val="150000"/>
              </a:lnSpc>
              <a:buNone/>
            </a:pPr>
            <a:r>
              <a:rPr lang="es-MX" dirty="0"/>
              <a:t>Las entidades federativas donde las mujeres de 15 años y más han experimentado </a:t>
            </a:r>
            <a:r>
              <a:rPr lang="es-MX" b="1" dirty="0"/>
              <a:t>mayor violencia a lo largo de su vida </a:t>
            </a:r>
            <a:r>
              <a:rPr lang="es-MX" dirty="0"/>
              <a:t>son: </a:t>
            </a:r>
            <a:r>
              <a:rPr lang="es-MX" b="1" dirty="0"/>
              <a:t>Estado de México (78.7 %), </a:t>
            </a:r>
            <a:r>
              <a:rPr lang="es-MX" dirty="0"/>
              <a:t>Ciudad de México (76.2 %) y Querétaro (75.2 %).</a:t>
            </a:r>
            <a:br>
              <a:rPr lang="es-MX" dirty="0"/>
            </a:br>
            <a:endParaRPr lang="es-MX" dirty="0"/>
          </a:p>
          <a:p>
            <a:pPr marL="0" indent="0" algn="just">
              <a:lnSpc>
                <a:spcPct val="150000"/>
              </a:lnSpc>
              <a:buNone/>
            </a:pPr>
            <a:endParaRPr lang="es-MX" dirty="0"/>
          </a:p>
        </p:txBody>
      </p:sp>
    </p:spTree>
    <p:extLst>
      <p:ext uri="{BB962C8B-B14F-4D97-AF65-F5344CB8AC3E}">
        <p14:creationId xmlns:p14="http://schemas.microsoft.com/office/powerpoint/2010/main" val="2201539941"/>
      </p:ext>
    </p:extLst>
  </p:cSld>
  <p:clrMapOvr>
    <a:masterClrMapping/>
  </p:clrMapOvr>
</p:sld>
</file>

<file path=ppt/theme/theme1.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a de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9808</TotalTime>
  <Words>7247</Words>
  <Application>Microsoft Macintosh PowerPoint</Application>
  <PresentationFormat>Panorámica</PresentationFormat>
  <Paragraphs>382</Paragraphs>
  <Slides>107</Slides>
  <Notes>3</Notes>
  <HiddenSlides>0</HiddenSlides>
  <MMClips>0</MMClips>
  <ScaleCrop>false</ScaleCrop>
  <HeadingPairs>
    <vt:vector size="6" baseType="variant">
      <vt:variant>
        <vt:lpstr>Fuentes usadas</vt:lpstr>
      </vt:variant>
      <vt:variant>
        <vt:i4>4</vt:i4>
      </vt:variant>
      <vt:variant>
        <vt:lpstr>Tema</vt:lpstr>
      </vt:variant>
      <vt:variant>
        <vt:i4>1</vt:i4>
      </vt:variant>
      <vt:variant>
        <vt:lpstr>Títulos de diapositiva</vt:lpstr>
      </vt:variant>
      <vt:variant>
        <vt:i4>107</vt:i4>
      </vt:variant>
    </vt:vector>
  </HeadingPairs>
  <TitlesOfParts>
    <vt:vector size="112" baseType="lpstr">
      <vt:lpstr>Arial</vt:lpstr>
      <vt:lpstr>Calibri</vt:lpstr>
      <vt:lpstr>Calibri Light</vt:lpstr>
      <vt:lpstr>Wingdings</vt:lpstr>
      <vt:lpstr>Tema de Office</vt:lpstr>
      <vt:lpstr>  AGRADECIMIENTO  TRIBUNAL DE JUSTICIA ADMINISTRATIVA DEL ESTADO DE MÉXICO  INSTITUTO DE JUSTICIA ADMINISTRATIVA  COMITÉ DE IGUALDAD LABORAL Y NO DISCRIMINACIÓN, IGUALDAD DE GÉNERO Y ERRADICACIÓN DE LA VIOLENCIA.  UNIDAD DE ASESORÍA COMISIONADA DEL TRIBUNAL.  MAG. AMÉRICA ELIZABETH TREJO DE LA LUZ.</vt:lpstr>
      <vt:lpstr>Presentación de PowerPoint</vt:lpstr>
      <vt:lpstr>TALLER  DE  PERSPECTIVA DE GÉNERO.</vt:lpstr>
      <vt:lpstr>TALLER  DE  PERSPECTIVA DE GÉNERO.</vt:lpstr>
      <vt:lpstr>TALLER  DE  PERSPECTIVA DE GÉNERO.</vt:lpstr>
      <vt:lpstr>TALLER  DE  PERSPECTIVA DE GÉNERO.</vt:lpstr>
      <vt:lpstr>TALLER  DE  PERSPECTIVA DE GÉNERO.</vt:lpstr>
      <vt:lpstr>CASO INÉS FERNÁNDEZ ORTEGA</vt:lpstr>
      <vt:lpstr>CASO INÉS FERNÁNDEZ ORTEGA</vt:lpstr>
      <vt:lpstr>CASO INÉS FERNÁNDEZ ORTEGA</vt:lpstr>
      <vt:lpstr>CASO INÉS FERNÁNDEZ ORTEGA</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 JURISPRUDENCIA DE LA SUPREMA CORTE DE JUSTICIA DE LA NACIÓN.  </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SENTENCIA GANADORA DEL GARROTE DEL AÑO 2018.</vt:lpstr>
      <vt:lpstr>SENTENCIA GANADORA DEL GARROTE DEL AÑO 2018.</vt:lpstr>
      <vt:lpstr>TALLER  DE  PERSPECTIVA DE GÉNERO.</vt:lpstr>
      <vt:lpstr>TALLER  DE  PERSPECTIVA DE GÉNERO.</vt:lpstr>
      <vt:lpstr>Presentación de PowerPoint</vt:lpstr>
      <vt:lpstr>Presentación de PowerPoint</vt:lpstr>
      <vt:lpstr>Presentación de PowerPoint</vt:lpstr>
      <vt:lpstr>Presentación de PowerPoint</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CASO DE LA GUARDERÍA DEL IMSS.</vt:lpstr>
      <vt:lpstr>CASO DE LA GUARDERÍA DEL IMSS.</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 REFLEXIÓN</vt:lpstr>
      <vt:lpstr>TALLER  DE  PERSPECTIVA DE GÉNERO. REFLEXIÓN</vt:lpstr>
      <vt:lpstr>TALLER  DE  PERSPECTIVA DE GÉNERO. REFLEXIÓN.</vt:lpstr>
      <vt:lpstr>TALLER  DE  PERSPECTIVA DE GÉNERO. REFLEXIÓN.</vt:lpstr>
      <vt:lpstr>TALLER  DE  PERSPECTIVA DE GÉNERO. REFLEXIÓN.</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TALLER  DE  PERSPECTIVA DE GÉNERO.</vt:lpstr>
      <vt:lpstr>BIBLIOGRAFÍA</vt:lpstr>
      <vt:lpstr>BIBLIOGRAFÍA</vt:lpstr>
      <vt:lpstr>BIBLIOGRAFÍA</vt:lpstr>
      <vt:lpstr>BIBLIOGRAFÍA</vt:lpstr>
      <vt:lpstr>Presentación de PowerPoint</vt:lpstr>
      <vt:lpstr>Presentación de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Presentación de PowerPoint</dc:title>
  <dc:creator>Mónica Alejandra Soto Bueno</dc:creator>
  <cp:lastModifiedBy>Mónica Alejandra Soto Bueno</cp:lastModifiedBy>
  <cp:revision>93</cp:revision>
  <dcterms:created xsi:type="dcterms:W3CDTF">2026-07-03T00:03:16Z</dcterms:created>
  <dcterms:modified xsi:type="dcterms:W3CDTF">2026-07-09T19:31:22Z</dcterms:modified>
</cp:coreProperties>
</file>