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91" r:id="rId2"/>
    <p:sldId id="392" r:id="rId3"/>
    <p:sldId id="393" r:id="rId4"/>
    <p:sldId id="448" r:id="rId5"/>
    <p:sldId id="419" r:id="rId6"/>
    <p:sldId id="444" r:id="rId7"/>
    <p:sldId id="445" r:id="rId8"/>
    <p:sldId id="446" r:id="rId9"/>
    <p:sldId id="447" r:id="rId10"/>
    <p:sldId id="395" r:id="rId11"/>
    <p:sldId id="442" r:id="rId12"/>
    <p:sldId id="397" r:id="rId13"/>
    <p:sldId id="398" r:id="rId14"/>
    <p:sldId id="443" r:id="rId15"/>
    <p:sldId id="401" r:id="rId16"/>
    <p:sldId id="402" r:id="rId17"/>
    <p:sldId id="403" r:id="rId18"/>
    <p:sldId id="404" r:id="rId19"/>
    <p:sldId id="452" r:id="rId20"/>
    <p:sldId id="449" r:id="rId21"/>
    <p:sldId id="450" r:id="rId22"/>
    <p:sldId id="405" r:id="rId23"/>
    <p:sldId id="406" r:id="rId24"/>
    <p:sldId id="407" r:id="rId25"/>
    <p:sldId id="408" r:id="rId26"/>
    <p:sldId id="412" r:id="rId27"/>
    <p:sldId id="413" r:id="rId28"/>
    <p:sldId id="414" r:id="rId29"/>
    <p:sldId id="415" r:id="rId30"/>
    <p:sldId id="418" r:id="rId31"/>
  </p:sldIdLst>
  <p:sldSz cx="9144000" cy="6858000" type="screen4x3"/>
  <p:notesSz cx="6797675" cy="9926638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4476B2"/>
    <a:srgbClr val="FF0000"/>
    <a:srgbClr val="FF3399"/>
    <a:srgbClr val="FED2EF"/>
    <a:srgbClr val="E9F369"/>
    <a:srgbClr val="EFF694"/>
    <a:srgbClr val="E8BFBE"/>
    <a:srgbClr val="EFC9EC"/>
    <a:srgbClr val="76E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3357" autoAdjust="0"/>
  </p:normalViewPr>
  <p:slideViewPr>
    <p:cSldViewPr>
      <p:cViewPr varScale="1">
        <p:scale>
          <a:sx n="69" d="100"/>
          <a:sy n="69" d="100"/>
        </p:scale>
        <p:origin x="77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59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CC1349-5BA0-4780-98EC-A07952CB959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E666911-7724-4325-B9FD-ED63EDDDCB51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s-MX" sz="1800" b="1" dirty="0" smtClean="0">
              <a:solidFill>
                <a:srgbClr val="FF0000"/>
              </a:solidFill>
            </a:rPr>
            <a:t>Garantiza</a:t>
          </a:r>
          <a:r>
            <a:rPr lang="es-MX" sz="1800" b="1" dirty="0" smtClean="0">
              <a:solidFill>
                <a:schemeClr val="tx1"/>
              </a:solidFill>
            </a:rPr>
            <a:t>r que las personas  gocen y ejerzan sus derechos en un plano de igualdad y sin discriminación.</a:t>
          </a:r>
          <a:endParaRPr lang="es-MX" sz="1800" b="1" dirty="0">
            <a:solidFill>
              <a:schemeClr val="tx1"/>
            </a:solidFill>
          </a:endParaRPr>
        </a:p>
      </dgm:t>
    </dgm:pt>
    <dgm:pt modelId="{99886E4A-44AB-4C10-A929-9A5D75DB401D}" type="parTrans" cxnId="{03A84A0A-716C-4BE7-AB87-732884277D3E}">
      <dgm:prSet/>
      <dgm:spPr/>
      <dgm:t>
        <a:bodyPr/>
        <a:lstStyle/>
        <a:p>
          <a:endParaRPr lang="es-MX"/>
        </a:p>
      </dgm:t>
    </dgm:pt>
    <dgm:pt modelId="{B977381B-707D-45FA-847D-93A2230AF3A8}" type="sibTrans" cxnId="{03A84A0A-716C-4BE7-AB87-732884277D3E}">
      <dgm:prSet/>
      <dgm:spPr/>
      <dgm:t>
        <a:bodyPr/>
        <a:lstStyle/>
        <a:p>
          <a:endParaRPr lang="es-MX"/>
        </a:p>
      </dgm:t>
    </dgm:pt>
    <dgm:pt modelId="{B6220148-E8E2-498F-A856-748B09131546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MX" sz="1800" b="1" dirty="0" smtClean="0">
              <a:solidFill>
                <a:srgbClr val="FF0000"/>
              </a:solidFill>
            </a:rPr>
            <a:t>Cuestionar</a:t>
          </a:r>
          <a:r>
            <a:rPr lang="es-MX" sz="1800" b="1" dirty="0" smtClean="0">
              <a:solidFill>
                <a:schemeClr val="tx1"/>
              </a:solidFill>
            </a:rPr>
            <a:t> la validez de toda norma jurídica que esté influida por concepciones de género, para erradicar prácticas que deriven de un trato diferenciado injusto.</a:t>
          </a:r>
          <a:endParaRPr lang="es-MX" sz="1800" b="1" dirty="0">
            <a:solidFill>
              <a:schemeClr val="tx1"/>
            </a:solidFill>
          </a:endParaRPr>
        </a:p>
      </dgm:t>
    </dgm:pt>
    <dgm:pt modelId="{27BCBE36-B8DE-4486-B386-EE3BBF945700}" type="parTrans" cxnId="{560C7FFF-F4E6-43C6-B5FD-A985CE1D92B9}">
      <dgm:prSet/>
      <dgm:spPr/>
      <dgm:t>
        <a:bodyPr/>
        <a:lstStyle/>
        <a:p>
          <a:endParaRPr lang="es-MX"/>
        </a:p>
      </dgm:t>
    </dgm:pt>
    <dgm:pt modelId="{7ADD4379-D72A-447D-ACAE-B74554980F62}" type="sibTrans" cxnId="{560C7FFF-F4E6-43C6-B5FD-A985CE1D92B9}">
      <dgm:prSet/>
      <dgm:spPr/>
      <dgm:t>
        <a:bodyPr/>
        <a:lstStyle/>
        <a:p>
          <a:endParaRPr lang="es-MX"/>
        </a:p>
      </dgm:t>
    </dgm:pt>
    <dgm:pt modelId="{6A7AD658-DC6C-4F66-B33C-968E7FC9ABC9}">
      <dgm:prSet custT="1"/>
      <dgm:spPr>
        <a:solidFill>
          <a:srgbClr val="E9F369"/>
        </a:solidFill>
      </dgm:spPr>
      <dgm:t>
        <a:bodyPr/>
        <a:lstStyle/>
        <a:p>
          <a:r>
            <a:rPr lang="es-MX" sz="1800" b="1" dirty="0" smtClean="0">
              <a:solidFill>
                <a:srgbClr val="FF0000"/>
              </a:solidFill>
            </a:rPr>
            <a:t>Reconocer</a:t>
          </a:r>
          <a:r>
            <a:rPr lang="es-MX" sz="1800" b="1" dirty="0" smtClean="0">
              <a:solidFill>
                <a:schemeClr val="tx1"/>
              </a:solidFill>
            </a:rPr>
            <a:t> la igualdad entre hombres y mujeres, porque muchas mujeres se enfrentan a barreras y obstáculos para ejercer sus derechos de manera igualitaria.</a:t>
          </a:r>
          <a:endParaRPr lang="es-MX" sz="1800" b="1" dirty="0">
            <a:solidFill>
              <a:schemeClr val="tx1"/>
            </a:solidFill>
          </a:endParaRPr>
        </a:p>
      </dgm:t>
    </dgm:pt>
    <dgm:pt modelId="{992C2F46-AE52-4899-A6B0-9B028EDDE979}" type="parTrans" cxnId="{06C454B2-8299-41B9-8F9A-E0614427312E}">
      <dgm:prSet/>
      <dgm:spPr/>
      <dgm:t>
        <a:bodyPr/>
        <a:lstStyle/>
        <a:p>
          <a:endParaRPr lang="es-MX"/>
        </a:p>
      </dgm:t>
    </dgm:pt>
    <dgm:pt modelId="{D2E76021-57FD-4807-81FC-07057FE759EB}" type="sibTrans" cxnId="{06C454B2-8299-41B9-8F9A-E0614427312E}">
      <dgm:prSet/>
      <dgm:spPr/>
      <dgm:t>
        <a:bodyPr/>
        <a:lstStyle/>
        <a:p>
          <a:endParaRPr lang="es-MX"/>
        </a:p>
      </dgm:t>
    </dgm:pt>
    <dgm:pt modelId="{CBCB43A2-840B-4727-9B27-88DD8B9907E1}">
      <dgm:prSet custT="1"/>
      <dgm:spPr>
        <a:solidFill>
          <a:srgbClr val="76E488"/>
        </a:solidFill>
      </dgm:spPr>
      <dgm:t>
        <a:bodyPr/>
        <a:lstStyle/>
        <a:p>
          <a:r>
            <a:rPr lang="es-MX" sz="1800" b="1" dirty="0" smtClean="0">
              <a:solidFill>
                <a:srgbClr val="FF0000"/>
              </a:solidFill>
            </a:rPr>
            <a:t>Velar</a:t>
          </a:r>
          <a:r>
            <a:rPr lang="es-MX" sz="1800" b="1" dirty="0" smtClean="0">
              <a:solidFill>
                <a:schemeClr val="tx1"/>
              </a:solidFill>
            </a:rPr>
            <a:t> porque las normas jurídicas aplicables,  no conlleven en forma implícita o explícita un trato desigual, basado en concepciones desfavorables sobre el género.</a:t>
          </a:r>
          <a:endParaRPr lang="es-MX" sz="1800" b="1" dirty="0">
            <a:solidFill>
              <a:schemeClr val="tx1"/>
            </a:solidFill>
          </a:endParaRPr>
        </a:p>
      </dgm:t>
    </dgm:pt>
    <dgm:pt modelId="{AC9BD376-C9A4-4263-A48C-E0B3F6E79E42}" type="sibTrans" cxnId="{1D9FAA41-5782-4E31-820C-E244F37104BF}">
      <dgm:prSet/>
      <dgm:spPr/>
      <dgm:t>
        <a:bodyPr/>
        <a:lstStyle/>
        <a:p>
          <a:endParaRPr lang="es-MX"/>
        </a:p>
      </dgm:t>
    </dgm:pt>
    <dgm:pt modelId="{5F74F531-D7F4-46B9-82E6-EB6A224E29C2}" type="parTrans" cxnId="{1D9FAA41-5782-4E31-820C-E244F37104BF}">
      <dgm:prSet/>
      <dgm:spPr/>
      <dgm:t>
        <a:bodyPr/>
        <a:lstStyle/>
        <a:p>
          <a:endParaRPr lang="es-MX"/>
        </a:p>
      </dgm:t>
    </dgm:pt>
    <dgm:pt modelId="{D44888D3-B874-41FC-A263-0711A57462BE}" type="pres">
      <dgm:prSet presAssocID="{D5CC1349-5BA0-4780-98EC-A07952CB95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9347391-EF55-4BD6-8326-CF4AE5094A24}" type="pres">
      <dgm:prSet presAssocID="{B6220148-E8E2-498F-A856-748B09131546}" presName="node" presStyleLbl="node1" presStyleIdx="0" presStyleCnt="4" custScaleX="27515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D5A8F9E-1946-4CF9-9A33-B9FD1A5CC3CE}" type="pres">
      <dgm:prSet presAssocID="{7ADD4379-D72A-447D-ACAE-B74554980F62}" presName="sibTrans" presStyleLbl="sibTrans2D1" presStyleIdx="0" presStyleCnt="4" custScaleX="125881" custLinFactX="50321" custLinFactNeighborX="100000" custLinFactNeighborY="-5512" custRadScaleRad="200019"/>
      <dgm:spPr/>
      <dgm:t>
        <a:bodyPr/>
        <a:lstStyle/>
        <a:p>
          <a:endParaRPr lang="es-MX"/>
        </a:p>
      </dgm:t>
    </dgm:pt>
    <dgm:pt modelId="{C122C266-B52C-4A8A-868D-0342001D7914}" type="pres">
      <dgm:prSet presAssocID="{7ADD4379-D72A-447D-ACAE-B74554980F62}" presName="connectorText" presStyleLbl="sibTrans2D1" presStyleIdx="0" presStyleCnt="4"/>
      <dgm:spPr/>
      <dgm:t>
        <a:bodyPr/>
        <a:lstStyle/>
        <a:p>
          <a:endParaRPr lang="es-MX"/>
        </a:p>
      </dgm:t>
    </dgm:pt>
    <dgm:pt modelId="{A4C5C125-9EDB-4DAC-B7B9-2B23785B7E0D}" type="pres">
      <dgm:prSet presAssocID="{6A7AD658-DC6C-4F66-B33C-968E7FC9ABC9}" presName="node" presStyleLbl="node1" presStyleIdx="1" presStyleCnt="4" custScaleX="233783" custRadScaleRad="125268" custRadScaleInc="331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25513DA-062A-4A2D-8C16-1A55EEE18507}" type="pres">
      <dgm:prSet presAssocID="{D2E76021-57FD-4807-81FC-07057FE759EB}" presName="sibTrans" presStyleLbl="sibTrans2D1" presStyleIdx="1" presStyleCnt="4" custScaleX="155372" custLinFactX="100000" custLinFactNeighborX="102802" custLinFactNeighborY="32092"/>
      <dgm:spPr/>
      <dgm:t>
        <a:bodyPr/>
        <a:lstStyle/>
        <a:p>
          <a:endParaRPr lang="es-MX"/>
        </a:p>
      </dgm:t>
    </dgm:pt>
    <dgm:pt modelId="{B3FC35AF-12E7-4C5F-B115-3F1B7910E77A}" type="pres">
      <dgm:prSet presAssocID="{D2E76021-57FD-4807-81FC-07057FE759EB}" presName="connectorText" presStyleLbl="sibTrans2D1" presStyleIdx="1" presStyleCnt="4"/>
      <dgm:spPr/>
      <dgm:t>
        <a:bodyPr/>
        <a:lstStyle/>
        <a:p>
          <a:endParaRPr lang="es-MX"/>
        </a:p>
      </dgm:t>
    </dgm:pt>
    <dgm:pt modelId="{99788927-00A1-48B3-BD22-5FE3DC46C078}" type="pres">
      <dgm:prSet presAssocID="{CBCB43A2-840B-4727-9B27-88DD8B9907E1}" presName="node" presStyleLbl="node1" presStyleIdx="2" presStyleCnt="4" custScaleX="266305" custRadScaleRad="100664" custRadScaleInc="1452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8499463-4D01-400F-A9ED-09A750A76390}" type="pres">
      <dgm:prSet presAssocID="{AC9BD376-C9A4-4263-A48C-E0B3F6E79E42}" presName="sibTrans" presStyleLbl="sibTrans2D1" presStyleIdx="2" presStyleCnt="4" custScaleX="132104" custLinFactX="-63077" custLinFactNeighborX="-100000" custLinFactNeighborY="13238"/>
      <dgm:spPr/>
      <dgm:t>
        <a:bodyPr/>
        <a:lstStyle/>
        <a:p>
          <a:endParaRPr lang="es-MX"/>
        </a:p>
      </dgm:t>
    </dgm:pt>
    <dgm:pt modelId="{EF196666-F074-419B-860B-793D70578775}" type="pres">
      <dgm:prSet presAssocID="{AC9BD376-C9A4-4263-A48C-E0B3F6E79E42}" presName="connectorText" presStyleLbl="sibTrans2D1" presStyleIdx="2" presStyleCnt="4"/>
      <dgm:spPr/>
      <dgm:t>
        <a:bodyPr/>
        <a:lstStyle/>
        <a:p>
          <a:endParaRPr lang="es-MX"/>
        </a:p>
      </dgm:t>
    </dgm:pt>
    <dgm:pt modelId="{4EED9D22-CB64-4CCE-92FB-F3DB0D10E6E6}" type="pres">
      <dgm:prSet presAssocID="{AE666911-7724-4325-B9FD-ED63EDDDCB51}" presName="node" presStyleLbl="node1" presStyleIdx="3" presStyleCnt="4" custScaleX="200201" custRadScaleRad="125251" custRadScaleInc="253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01B89A7-23EA-4A4C-97E5-2B703BDBB4B8}" type="pres">
      <dgm:prSet presAssocID="{B977381B-707D-45FA-847D-93A2230AF3A8}" presName="sibTrans" presStyleLbl="sibTrans2D1" presStyleIdx="3" presStyleCnt="4" custScaleX="121281" custLinFactX="-100000" custLinFactNeighborX="-127979" custLinFactNeighborY="-27491" custRadScaleRad="3"/>
      <dgm:spPr/>
      <dgm:t>
        <a:bodyPr/>
        <a:lstStyle/>
        <a:p>
          <a:endParaRPr lang="es-MX"/>
        </a:p>
      </dgm:t>
    </dgm:pt>
    <dgm:pt modelId="{FB70AB73-F70E-4DBE-A4D3-D0C906334D23}" type="pres">
      <dgm:prSet presAssocID="{B977381B-707D-45FA-847D-93A2230AF3A8}" presName="connectorText" presStyleLbl="sibTrans2D1" presStyleIdx="3" presStyleCnt="4"/>
      <dgm:spPr/>
      <dgm:t>
        <a:bodyPr/>
        <a:lstStyle/>
        <a:p>
          <a:endParaRPr lang="es-MX"/>
        </a:p>
      </dgm:t>
    </dgm:pt>
  </dgm:ptLst>
  <dgm:cxnLst>
    <dgm:cxn modelId="{1D9FAA41-5782-4E31-820C-E244F37104BF}" srcId="{D5CC1349-5BA0-4780-98EC-A07952CB959E}" destId="{CBCB43A2-840B-4727-9B27-88DD8B9907E1}" srcOrd="2" destOrd="0" parTransId="{5F74F531-D7F4-46B9-82E6-EB6A224E29C2}" sibTransId="{AC9BD376-C9A4-4263-A48C-E0B3F6E79E42}"/>
    <dgm:cxn modelId="{574FDF0A-FC8C-4C02-81B2-20C79F15B86D}" type="presOf" srcId="{CBCB43A2-840B-4727-9B27-88DD8B9907E1}" destId="{99788927-00A1-48B3-BD22-5FE3DC46C078}" srcOrd="0" destOrd="0" presId="urn:microsoft.com/office/officeart/2005/8/layout/cycle2"/>
    <dgm:cxn modelId="{0599A641-9415-4889-8F3C-0978869CD3DD}" type="presOf" srcId="{AE666911-7724-4325-B9FD-ED63EDDDCB51}" destId="{4EED9D22-CB64-4CCE-92FB-F3DB0D10E6E6}" srcOrd="0" destOrd="0" presId="urn:microsoft.com/office/officeart/2005/8/layout/cycle2"/>
    <dgm:cxn modelId="{560C7FFF-F4E6-43C6-B5FD-A985CE1D92B9}" srcId="{D5CC1349-5BA0-4780-98EC-A07952CB959E}" destId="{B6220148-E8E2-498F-A856-748B09131546}" srcOrd="0" destOrd="0" parTransId="{27BCBE36-B8DE-4486-B386-EE3BBF945700}" sibTransId="{7ADD4379-D72A-447D-ACAE-B74554980F62}"/>
    <dgm:cxn modelId="{C48CA0DF-2C75-4800-ACCC-FADC4E30D19D}" type="presOf" srcId="{7ADD4379-D72A-447D-ACAE-B74554980F62}" destId="{4D5A8F9E-1946-4CF9-9A33-B9FD1A5CC3CE}" srcOrd="0" destOrd="0" presId="urn:microsoft.com/office/officeart/2005/8/layout/cycle2"/>
    <dgm:cxn modelId="{687C8B45-0AF9-47CC-AD32-C78E2E69C6EC}" type="presOf" srcId="{AC9BD376-C9A4-4263-A48C-E0B3F6E79E42}" destId="{EF196666-F074-419B-860B-793D70578775}" srcOrd="1" destOrd="0" presId="urn:microsoft.com/office/officeart/2005/8/layout/cycle2"/>
    <dgm:cxn modelId="{A88C2435-B71F-436D-B58A-06EE1665560B}" type="presOf" srcId="{D5CC1349-5BA0-4780-98EC-A07952CB959E}" destId="{D44888D3-B874-41FC-A263-0711A57462BE}" srcOrd="0" destOrd="0" presId="urn:microsoft.com/office/officeart/2005/8/layout/cycle2"/>
    <dgm:cxn modelId="{06C454B2-8299-41B9-8F9A-E0614427312E}" srcId="{D5CC1349-5BA0-4780-98EC-A07952CB959E}" destId="{6A7AD658-DC6C-4F66-B33C-968E7FC9ABC9}" srcOrd="1" destOrd="0" parTransId="{992C2F46-AE52-4899-A6B0-9B028EDDE979}" sibTransId="{D2E76021-57FD-4807-81FC-07057FE759EB}"/>
    <dgm:cxn modelId="{11117007-D21D-4E7D-868A-06283A85E9DD}" type="presOf" srcId="{D2E76021-57FD-4807-81FC-07057FE759EB}" destId="{B3FC35AF-12E7-4C5F-B115-3F1B7910E77A}" srcOrd="1" destOrd="0" presId="urn:microsoft.com/office/officeart/2005/8/layout/cycle2"/>
    <dgm:cxn modelId="{6FDBF990-2BA4-4446-B92C-B55111CB1EE6}" type="presOf" srcId="{D2E76021-57FD-4807-81FC-07057FE759EB}" destId="{925513DA-062A-4A2D-8C16-1A55EEE18507}" srcOrd="0" destOrd="0" presId="urn:microsoft.com/office/officeart/2005/8/layout/cycle2"/>
    <dgm:cxn modelId="{860503B2-4479-437B-BD27-89D424F8D927}" type="presOf" srcId="{B977381B-707D-45FA-847D-93A2230AF3A8}" destId="{FB70AB73-F70E-4DBE-A4D3-D0C906334D23}" srcOrd="1" destOrd="0" presId="urn:microsoft.com/office/officeart/2005/8/layout/cycle2"/>
    <dgm:cxn modelId="{2C7C0BCE-62B5-4236-8BF2-D49E0BD0DFA2}" type="presOf" srcId="{B6220148-E8E2-498F-A856-748B09131546}" destId="{09347391-EF55-4BD6-8326-CF4AE5094A24}" srcOrd="0" destOrd="0" presId="urn:microsoft.com/office/officeart/2005/8/layout/cycle2"/>
    <dgm:cxn modelId="{E287E144-14C6-4A87-ACCF-49EECA871865}" type="presOf" srcId="{B977381B-707D-45FA-847D-93A2230AF3A8}" destId="{801B89A7-23EA-4A4C-97E5-2B703BDBB4B8}" srcOrd="0" destOrd="0" presId="urn:microsoft.com/office/officeart/2005/8/layout/cycle2"/>
    <dgm:cxn modelId="{B8D84ABD-D6E3-46CC-AB86-B105DE34537B}" type="presOf" srcId="{7ADD4379-D72A-447D-ACAE-B74554980F62}" destId="{C122C266-B52C-4A8A-868D-0342001D7914}" srcOrd="1" destOrd="0" presId="urn:microsoft.com/office/officeart/2005/8/layout/cycle2"/>
    <dgm:cxn modelId="{CD1FE5F7-3919-4A7C-9AB6-1A5E89635D7E}" type="presOf" srcId="{AC9BD376-C9A4-4263-A48C-E0B3F6E79E42}" destId="{88499463-4D01-400F-A9ED-09A750A76390}" srcOrd="0" destOrd="0" presId="urn:microsoft.com/office/officeart/2005/8/layout/cycle2"/>
    <dgm:cxn modelId="{03A84A0A-716C-4BE7-AB87-732884277D3E}" srcId="{D5CC1349-5BA0-4780-98EC-A07952CB959E}" destId="{AE666911-7724-4325-B9FD-ED63EDDDCB51}" srcOrd="3" destOrd="0" parTransId="{99886E4A-44AB-4C10-A929-9A5D75DB401D}" sibTransId="{B977381B-707D-45FA-847D-93A2230AF3A8}"/>
    <dgm:cxn modelId="{68D99E3E-99BB-4AC9-991F-AF7F5E37A04D}" type="presOf" srcId="{6A7AD658-DC6C-4F66-B33C-968E7FC9ABC9}" destId="{A4C5C125-9EDB-4DAC-B7B9-2B23785B7E0D}" srcOrd="0" destOrd="0" presId="urn:microsoft.com/office/officeart/2005/8/layout/cycle2"/>
    <dgm:cxn modelId="{0F0FD4EF-C80C-43DC-A9BE-D96406B7D251}" type="presParOf" srcId="{D44888D3-B874-41FC-A263-0711A57462BE}" destId="{09347391-EF55-4BD6-8326-CF4AE5094A24}" srcOrd="0" destOrd="0" presId="urn:microsoft.com/office/officeart/2005/8/layout/cycle2"/>
    <dgm:cxn modelId="{60A15625-AC02-4A5E-92BC-C494B54487B3}" type="presParOf" srcId="{D44888D3-B874-41FC-A263-0711A57462BE}" destId="{4D5A8F9E-1946-4CF9-9A33-B9FD1A5CC3CE}" srcOrd="1" destOrd="0" presId="urn:microsoft.com/office/officeart/2005/8/layout/cycle2"/>
    <dgm:cxn modelId="{0714C022-7D48-4868-980F-534568E331AD}" type="presParOf" srcId="{4D5A8F9E-1946-4CF9-9A33-B9FD1A5CC3CE}" destId="{C122C266-B52C-4A8A-868D-0342001D7914}" srcOrd="0" destOrd="0" presId="urn:microsoft.com/office/officeart/2005/8/layout/cycle2"/>
    <dgm:cxn modelId="{CAC69D0D-D6F4-447B-AA1C-55B7FCDC5797}" type="presParOf" srcId="{D44888D3-B874-41FC-A263-0711A57462BE}" destId="{A4C5C125-9EDB-4DAC-B7B9-2B23785B7E0D}" srcOrd="2" destOrd="0" presId="urn:microsoft.com/office/officeart/2005/8/layout/cycle2"/>
    <dgm:cxn modelId="{41B3F4B3-C7D9-44A8-B407-57FD7F4298AE}" type="presParOf" srcId="{D44888D3-B874-41FC-A263-0711A57462BE}" destId="{925513DA-062A-4A2D-8C16-1A55EEE18507}" srcOrd="3" destOrd="0" presId="urn:microsoft.com/office/officeart/2005/8/layout/cycle2"/>
    <dgm:cxn modelId="{3668A9B7-E71A-43E3-8E41-987907AE64B2}" type="presParOf" srcId="{925513DA-062A-4A2D-8C16-1A55EEE18507}" destId="{B3FC35AF-12E7-4C5F-B115-3F1B7910E77A}" srcOrd="0" destOrd="0" presId="urn:microsoft.com/office/officeart/2005/8/layout/cycle2"/>
    <dgm:cxn modelId="{6466E0D9-BE0C-4C09-B5AB-3FFD8ACC8CB5}" type="presParOf" srcId="{D44888D3-B874-41FC-A263-0711A57462BE}" destId="{99788927-00A1-48B3-BD22-5FE3DC46C078}" srcOrd="4" destOrd="0" presId="urn:microsoft.com/office/officeart/2005/8/layout/cycle2"/>
    <dgm:cxn modelId="{F7D4D581-FF94-4EA1-A2E0-8C9BB0962661}" type="presParOf" srcId="{D44888D3-B874-41FC-A263-0711A57462BE}" destId="{88499463-4D01-400F-A9ED-09A750A76390}" srcOrd="5" destOrd="0" presId="urn:microsoft.com/office/officeart/2005/8/layout/cycle2"/>
    <dgm:cxn modelId="{145C017C-50F7-4804-9191-6D0D1EE00C96}" type="presParOf" srcId="{88499463-4D01-400F-A9ED-09A750A76390}" destId="{EF196666-F074-419B-860B-793D70578775}" srcOrd="0" destOrd="0" presId="urn:microsoft.com/office/officeart/2005/8/layout/cycle2"/>
    <dgm:cxn modelId="{95036015-52B9-42F7-9741-B2610E5AFCA8}" type="presParOf" srcId="{D44888D3-B874-41FC-A263-0711A57462BE}" destId="{4EED9D22-CB64-4CCE-92FB-F3DB0D10E6E6}" srcOrd="6" destOrd="0" presId="urn:microsoft.com/office/officeart/2005/8/layout/cycle2"/>
    <dgm:cxn modelId="{3F98095E-7E1F-42CA-9454-96D54C73BE55}" type="presParOf" srcId="{D44888D3-B874-41FC-A263-0711A57462BE}" destId="{801B89A7-23EA-4A4C-97E5-2B703BDBB4B8}" srcOrd="7" destOrd="0" presId="urn:microsoft.com/office/officeart/2005/8/layout/cycle2"/>
    <dgm:cxn modelId="{A480B314-B560-4561-AAB5-8FBBEDDEFF10}" type="presParOf" srcId="{801B89A7-23EA-4A4C-97E5-2B703BDBB4B8}" destId="{FB70AB73-F70E-4DBE-A4D3-D0C906334D2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E0B6B4-0BDD-4DD7-BF7C-36F91482F2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197DA417-AE5D-49D6-976A-F1C155AF34DB}">
      <dgm:prSet custT="1"/>
      <dgm:spPr>
        <a:solidFill>
          <a:srgbClr val="DE92AD"/>
        </a:solidFill>
      </dgm:spPr>
      <dgm:t>
        <a:bodyPr/>
        <a:lstStyle/>
        <a:p>
          <a:pPr rtl="0"/>
          <a:r>
            <a:rPr lang="es-MX" sz="1800" b="1" dirty="0" smtClean="0">
              <a:solidFill>
                <a:srgbClr val="FF0000"/>
              </a:solidFill>
            </a:rPr>
            <a:t>Interpretación conforme.</a:t>
          </a:r>
          <a:r>
            <a:rPr lang="es-MX" sz="1800" b="1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s-MX" sz="1800" b="1" dirty="0" smtClean="0">
              <a:solidFill>
                <a:schemeClr val="tx1"/>
              </a:solidFill>
            </a:rPr>
            <a:t>Regla de interpretación que permite entender las leyes secundarias de conformidad con la Constitución y con los tratados internacionales en materia de derechos humanos, para otorgar a las personas la protección más amplia.</a:t>
          </a:r>
        </a:p>
        <a:p>
          <a:pPr rtl="0"/>
          <a:r>
            <a:rPr lang="es-MX" sz="1800" b="1" dirty="0" smtClean="0">
              <a:solidFill>
                <a:schemeClr val="tx1"/>
              </a:solidFill>
            </a:rPr>
            <a:t>La interpretación conforme busca el sentido de una ley y la ajusta los derechos humanos.</a:t>
          </a:r>
          <a:endParaRPr lang="es-MX" sz="1800" dirty="0">
            <a:solidFill>
              <a:schemeClr val="tx1"/>
            </a:solidFill>
          </a:endParaRPr>
        </a:p>
      </dgm:t>
    </dgm:pt>
    <dgm:pt modelId="{79D556EE-FED7-4F4D-9069-F5736F54A879}" type="parTrans" cxnId="{71FEE7F3-1CCB-46D3-82BA-20CCE1294971}">
      <dgm:prSet/>
      <dgm:spPr/>
      <dgm:t>
        <a:bodyPr/>
        <a:lstStyle/>
        <a:p>
          <a:endParaRPr lang="es-MX"/>
        </a:p>
      </dgm:t>
    </dgm:pt>
    <dgm:pt modelId="{060A4674-CBAB-4014-90C9-134B85883693}" type="sibTrans" cxnId="{71FEE7F3-1CCB-46D3-82BA-20CCE1294971}">
      <dgm:prSet/>
      <dgm:spPr/>
      <dgm:t>
        <a:bodyPr/>
        <a:lstStyle/>
        <a:p>
          <a:endParaRPr lang="es-MX"/>
        </a:p>
      </dgm:t>
    </dgm:pt>
    <dgm:pt modelId="{E595D986-DC86-49CC-9E3F-B9181BE58EEA}">
      <dgm:prSet custT="1"/>
      <dgm:spPr>
        <a:solidFill>
          <a:srgbClr val="E8BFBE"/>
        </a:solidFill>
      </dgm:spPr>
      <dgm:t>
        <a:bodyPr/>
        <a:lstStyle/>
        <a:p>
          <a:pPr rtl="0"/>
          <a:r>
            <a:rPr lang="es-MX" sz="1800" b="1" dirty="0" smtClean="0">
              <a:solidFill>
                <a:srgbClr val="FF0000"/>
              </a:solidFill>
            </a:rPr>
            <a:t>Principio pro persona.  </a:t>
          </a:r>
          <a:r>
            <a:rPr lang="es-MX" sz="1800" b="1" dirty="0" smtClean="0">
              <a:solidFill>
                <a:schemeClr val="tx1"/>
              </a:solidFill>
            </a:rPr>
            <a:t>Criterio que obliga a las autoridades a aplicar la norma (o elegir la interpretación) que brinde la protección más amplia a la persona.</a:t>
          </a:r>
        </a:p>
        <a:p>
          <a:r>
            <a:rPr lang="es-MX" sz="1800" b="1" dirty="0" smtClean="0">
              <a:solidFill>
                <a:schemeClr val="tx1"/>
              </a:solidFill>
            </a:rPr>
            <a:t>En caso de conflicto entre dos normas, se debe aplicar la que mejor proteja los derechos humanos, sin importar su origen.</a:t>
          </a:r>
        </a:p>
        <a:p>
          <a:r>
            <a:rPr lang="es-MX" sz="1800" b="1" dirty="0" smtClean="0">
              <a:solidFill>
                <a:schemeClr val="tx1"/>
              </a:solidFill>
            </a:rPr>
            <a:t>El principio </a:t>
          </a:r>
          <a:r>
            <a:rPr lang="es-MX" sz="1800" b="1" i="1" dirty="0" smtClean="0">
              <a:solidFill>
                <a:schemeClr val="tx1"/>
              </a:solidFill>
            </a:rPr>
            <a:t>pro persona </a:t>
          </a:r>
          <a:r>
            <a:rPr lang="es-MX" sz="1800" b="1" dirty="0" smtClean="0">
              <a:solidFill>
                <a:schemeClr val="tx1"/>
              </a:solidFill>
            </a:rPr>
            <a:t>es la brújula que orienta esa búsqueda hacia la protección más amplia.</a:t>
          </a:r>
        </a:p>
      </dgm:t>
    </dgm:pt>
    <dgm:pt modelId="{C88FE092-CC7D-4231-9906-9A736583A8E4}" type="parTrans" cxnId="{D863458B-8A89-49BF-8E10-85F555353FC0}">
      <dgm:prSet/>
      <dgm:spPr/>
      <dgm:t>
        <a:bodyPr/>
        <a:lstStyle/>
        <a:p>
          <a:endParaRPr lang="es-MX"/>
        </a:p>
      </dgm:t>
    </dgm:pt>
    <dgm:pt modelId="{9E87976F-0056-46AD-BDE9-B559B2B86D2A}" type="sibTrans" cxnId="{D863458B-8A89-49BF-8E10-85F555353FC0}">
      <dgm:prSet/>
      <dgm:spPr/>
      <dgm:t>
        <a:bodyPr/>
        <a:lstStyle/>
        <a:p>
          <a:endParaRPr lang="es-MX"/>
        </a:p>
      </dgm:t>
    </dgm:pt>
    <dgm:pt modelId="{6308D97A-B409-4926-A1B3-9A23CD96DDF1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s-MX" sz="1800" b="1" dirty="0" smtClean="0">
              <a:solidFill>
                <a:schemeClr val="tx1"/>
              </a:solidFill>
            </a:rPr>
            <a:t>Forma el bloque de constitucionalidad/convencionalidad.</a:t>
          </a:r>
        </a:p>
        <a:p>
          <a:pPr rtl="0"/>
          <a:r>
            <a:rPr lang="es-MX" sz="1800" b="1" dirty="0" smtClean="0">
              <a:solidFill>
                <a:schemeClr val="tx1"/>
              </a:solidFill>
            </a:rPr>
            <a:t> (SCJN lo denomina parámetro de control de la regularidad constitucional).</a:t>
          </a:r>
        </a:p>
        <a:p>
          <a:endParaRPr lang="es-MX" sz="800" b="1" dirty="0" smtClean="0">
            <a:solidFill>
              <a:schemeClr val="tx1"/>
            </a:solidFill>
          </a:endParaRPr>
        </a:p>
        <a:p>
          <a:r>
            <a:rPr lang="es-MX" sz="1800" b="1" dirty="0" smtClean="0">
              <a:solidFill>
                <a:schemeClr val="tx1"/>
              </a:solidFill>
            </a:rPr>
            <a:t>Su aplicación es de oficio.</a:t>
          </a:r>
          <a:endParaRPr lang="es-MX" sz="1800" dirty="0"/>
        </a:p>
      </dgm:t>
    </dgm:pt>
    <dgm:pt modelId="{F94A55D2-06E3-477E-B82C-5019D60278D3}" type="parTrans" cxnId="{1E0505A7-C73E-4007-99EC-DA508E034449}">
      <dgm:prSet/>
      <dgm:spPr/>
      <dgm:t>
        <a:bodyPr/>
        <a:lstStyle/>
        <a:p>
          <a:endParaRPr lang="es-MX"/>
        </a:p>
      </dgm:t>
    </dgm:pt>
    <dgm:pt modelId="{1C6DA678-02FB-45E1-B037-4F2C20DAF20A}" type="sibTrans" cxnId="{1E0505A7-C73E-4007-99EC-DA508E034449}">
      <dgm:prSet/>
      <dgm:spPr/>
      <dgm:t>
        <a:bodyPr/>
        <a:lstStyle/>
        <a:p>
          <a:endParaRPr lang="es-MX"/>
        </a:p>
      </dgm:t>
    </dgm:pt>
    <dgm:pt modelId="{89C85240-A22F-4713-98DD-FB8EAD948653}" type="pres">
      <dgm:prSet presAssocID="{C2E0B6B4-0BDD-4DD7-BF7C-36F91482F2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552DEBF-A46D-4AA9-BEB0-C3C6A0A390E9}" type="pres">
      <dgm:prSet presAssocID="{197DA417-AE5D-49D6-976A-F1C155AF34DB}" presName="parentText" presStyleLbl="node1" presStyleIdx="0" presStyleCnt="3" custLinFactNeighborX="126" custLinFactNeighborY="4702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82190A7-388D-4B7E-B9B3-6BE37E0F2076}" type="pres">
      <dgm:prSet presAssocID="{060A4674-CBAB-4014-90C9-134B85883693}" presName="spacer" presStyleCnt="0"/>
      <dgm:spPr/>
    </dgm:pt>
    <dgm:pt modelId="{B937CA28-B118-4D02-8B23-71B180293E9F}" type="pres">
      <dgm:prSet presAssocID="{E595D986-DC86-49CC-9E3F-B9181BE58EEA}" presName="parentText" presStyleLbl="node1" presStyleIdx="1" presStyleCnt="3" custLinFactNeighborY="75698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D567531-DBB6-400D-8D88-8E7E23B804D0}" type="pres">
      <dgm:prSet presAssocID="{9E87976F-0056-46AD-BDE9-B559B2B86D2A}" presName="spacer" presStyleCnt="0"/>
      <dgm:spPr/>
    </dgm:pt>
    <dgm:pt modelId="{2A90CE02-F916-4473-AE6E-5882090180FF}" type="pres">
      <dgm:prSet presAssocID="{6308D97A-B409-4926-A1B3-9A23CD96DDF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863458B-8A89-49BF-8E10-85F555353FC0}" srcId="{C2E0B6B4-0BDD-4DD7-BF7C-36F91482F210}" destId="{E595D986-DC86-49CC-9E3F-B9181BE58EEA}" srcOrd="1" destOrd="0" parTransId="{C88FE092-CC7D-4231-9906-9A736583A8E4}" sibTransId="{9E87976F-0056-46AD-BDE9-B559B2B86D2A}"/>
    <dgm:cxn modelId="{69071BE3-9353-4185-BE76-F7BC429ACC1D}" type="presOf" srcId="{E595D986-DC86-49CC-9E3F-B9181BE58EEA}" destId="{B937CA28-B118-4D02-8B23-71B180293E9F}" srcOrd="0" destOrd="0" presId="urn:microsoft.com/office/officeart/2005/8/layout/vList2"/>
    <dgm:cxn modelId="{7FD7C580-C47E-44BC-A1C9-81CA1AB9300D}" type="presOf" srcId="{6308D97A-B409-4926-A1B3-9A23CD96DDF1}" destId="{2A90CE02-F916-4473-AE6E-5882090180FF}" srcOrd="0" destOrd="0" presId="urn:microsoft.com/office/officeart/2005/8/layout/vList2"/>
    <dgm:cxn modelId="{4A53C9F3-9523-4797-8CD3-93D7495DDE35}" type="presOf" srcId="{C2E0B6B4-0BDD-4DD7-BF7C-36F91482F210}" destId="{89C85240-A22F-4713-98DD-FB8EAD948653}" srcOrd="0" destOrd="0" presId="urn:microsoft.com/office/officeart/2005/8/layout/vList2"/>
    <dgm:cxn modelId="{71FEE7F3-1CCB-46D3-82BA-20CCE1294971}" srcId="{C2E0B6B4-0BDD-4DD7-BF7C-36F91482F210}" destId="{197DA417-AE5D-49D6-976A-F1C155AF34DB}" srcOrd="0" destOrd="0" parTransId="{79D556EE-FED7-4F4D-9069-F5736F54A879}" sibTransId="{060A4674-CBAB-4014-90C9-134B85883693}"/>
    <dgm:cxn modelId="{1E0505A7-C73E-4007-99EC-DA508E034449}" srcId="{C2E0B6B4-0BDD-4DD7-BF7C-36F91482F210}" destId="{6308D97A-B409-4926-A1B3-9A23CD96DDF1}" srcOrd="2" destOrd="0" parTransId="{F94A55D2-06E3-477E-B82C-5019D60278D3}" sibTransId="{1C6DA678-02FB-45E1-B037-4F2C20DAF20A}"/>
    <dgm:cxn modelId="{037B2E5A-E461-4F32-A302-3F96DD61970F}" type="presOf" srcId="{197DA417-AE5D-49D6-976A-F1C155AF34DB}" destId="{E552DEBF-A46D-4AA9-BEB0-C3C6A0A390E9}" srcOrd="0" destOrd="0" presId="urn:microsoft.com/office/officeart/2005/8/layout/vList2"/>
    <dgm:cxn modelId="{28608823-484D-4933-A004-F21DF9AF9E75}" type="presParOf" srcId="{89C85240-A22F-4713-98DD-FB8EAD948653}" destId="{E552DEBF-A46D-4AA9-BEB0-C3C6A0A390E9}" srcOrd="0" destOrd="0" presId="urn:microsoft.com/office/officeart/2005/8/layout/vList2"/>
    <dgm:cxn modelId="{9FC07155-2531-4A7C-9669-9DA6EA305FA9}" type="presParOf" srcId="{89C85240-A22F-4713-98DD-FB8EAD948653}" destId="{F82190A7-388D-4B7E-B9B3-6BE37E0F2076}" srcOrd="1" destOrd="0" presId="urn:microsoft.com/office/officeart/2005/8/layout/vList2"/>
    <dgm:cxn modelId="{59C0F556-7C58-4AA7-91B7-2DFBD50E44CF}" type="presParOf" srcId="{89C85240-A22F-4713-98DD-FB8EAD948653}" destId="{B937CA28-B118-4D02-8B23-71B180293E9F}" srcOrd="2" destOrd="0" presId="urn:microsoft.com/office/officeart/2005/8/layout/vList2"/>
    <dgm:cxn modelId="{99D38C0A-2562-4CDC-8571-C5EEC1F14DC0}" type="presParOf" srcId="{89C85240-A22F-4713-98DD-FB8EAD948653}" destId="{6D567531-DBB6-400D-8D88-8E7E23B804D0}" srcOrd="3" destOrd="0" presId="urn:microsoft.com/office/officeart/2005/8/layout/vList2"/>
    <dgm:cxn modelId="{E913F1B9-F373-4F70-8206-FEE70DB18B6D}" type="presParOf" srcId="{89C85240-A22F-4713-98DD-FB8EAD948653}" destId="{2A90CE02-F916-4473-AE6E-5882090180F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47391-EF55-4BD6-8326-CF4AE5094A24}">
      <dsp:nvSpPr>
        <dsp:cNvPr id="0" name=""/>
        <dsp:cNvSpPr/>
      </dsp:nvSpPr>
      <dsp:spPr>
        <a:xfrm>
          <a:off x="1796042" y="186"/>
          <a:ext cx="4962089" cy="1803399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FF0000"/>
              </a:solidFill>
            </a:rPr>
            <a:t>Cuestionar</a:t>
          </a:r>
          <a:r>
            <a:rPr lang="es-MX" sz="1800" b="1" kern="1200" dirty="0" smtClean="0">
              <a:solidFill>
                <a:schemeClr val="tx1"/>
              </a:solidFill>
            </a:rPr>
            <a:t> la validez de toda norma jurídica que esté influida por concepciones de género, para erradicar prácticas que deriven de un trato diferenciado injusto.</a:t>
          </a:r>
          <a:endParaRPr lang="es-MX" sz="1800" b="1" kern="1200" dirty="0">
            <a:solidFill>
              <a:schemeClr val="tx1"/>
            </a:solidFill>
          </a:endParaRPr>
        </a:p>
      </dsp:txBody>
      <dsp:txXfrm>
        <a:off x="2522723" y="264288"/>
        <a:ext cx="3508727" cy="1275195"/>
      </dsp:txXfrm>
    </dsp:sp>
    <dsp:sp modelId="{4D5A8F9E-1946-4CF9-9A33-B9FD1A5CC3CE}">
      <dsp:nvSpPr>
        <dsp:cNvPr id="0" name=""/>
        <dsp:cNvSpPr/>
      </dsp:nvSpPr>
      <dsp:spPr>
        <a:xfrm rot="2370541">
          <a:off x="5742820" y="1560526"/>
          <a:ext cx="370602" cy="6086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600" kern="1200"/>
        </a:p>
      </dsp:txBody>
      <dsp:txXfrm>
        <a:off x="5755521" y="1646888"/>
        <a:ext cx="259421" cy="365189"/>
      </dsp:txXfrm>
    </dsp:sp>
    <dsp:sp modelId="{A4C5C125-9EDB-4DAC-B7B9-2B23785B7E0D}">
      <dsp:nvSpPr>
        <dsp:cNvPr id="0" name=""/>
        <dsp:cNvSpPr/>
      </dsp:nvSpPr>
      <dsp:spPr>
        <a:xfrm>
          <a:off x="4568932" y="1979118"/>
          <a:ext cx="4216041" cy="1803399"/>
        </a:xfrm>
        <a:prstGeom prst="ellipse">
          <a:avLst/>
        </a:prstGeom>
        <a:solidFill>
          <a:srgbClr val="E9F3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FF0000"/>
              </a:solidFill>
            </a:rPr>
            <a:t>Reconocer</a:t>
          </a:r>
          <a:r>
            <a:rPr lang="es-MX" sz="1800" b="1" kern="1200" dirty="0" smtClean="0">
              <a:solidFill>
                <a:schemeClr val="tx1"/>
              </a:solidFill>
            </a:rPr>
            <a:t> la igualdad entre hombres y mujeres, porque muchas mujeres se enfrentan a barreras y obstáculos para ejercer sus derechos de manera igualitaria.</a:t>
          </a:r>
          <a:endParaRPr lang="es-MX" sz="1800" b="1" kern="1200" dirty="0">
            <a:solidFill>
              <a:schemeClr val="tx1"/>
            </a:solidFill>
          </a:endParaRPr>
        </a:p>
      </dsp:txBody>
      <dsp:txXfrm>
        <a:off x="5186357" y="2243220"/>
        <a:ext cx="2981191" cy="1275195"/>
      </dsp:txXfrm>
    </dsp:sp>
    <dsp:sp modelId="{925513DA-062A-4A2D-8C16-1A55EEE18507}">
      <dsp:nvSpPr>
        <dsp:cNvPr id="0" name=""/>
        <dsp:cNvSpPr/>
      </dsp:nvSpPr>
      <dsp:spPr>
        <a:xfrm rot="8682513">
          <a:off x="5718886" y="3682183"/>
          <a:ext cx="407430" cy="6086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600" kern="1200"/>
        </a:p>
      </dsp:txBody>
      <dsp:txXfrm rot="10800000">
        <a:off x="5829884" y="3768604"/>
        <a:ext cx="285201" cy="365189"/>
      </dsp:txXfrm>
    </dsp:sp>
    <dsp:sp modelId="{99788927-00A1-48B3-BD22-5FE3DC46C078}">
      <dsp:nvSpPr>
        <dsp:cNvPr id="0" name=""/>
        <dsp:cNvSpPr/>
      </dsp:nvSpPr>
      <dsp:spPr>
        <a:xfrm>
          <a:off x="1656186" y="3833238"/>
          <a:ext cx="4802543" cy="1803399"/>
        </a:xfrm>
        <a:prstGeom prst="ellipse">
          <a:avLst/>
        </a:prstGeom>
        <a:solidFill>
          <a:srgbClr val="76E4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FF0000"/>
              </a:solidFill>
            </a:rPr>
            <a:t>Velar</a:t>
          </a:r>
          <a:r>
            <a:rPr lang="es-MX" sz="1800" b="1" kern="1200" dirty="0" smtClean="0">
              <a:solidFill>
                <a:schemeClr val="tx1"/>
              </a:solidFill>
            </a:rPr>
            <a:t> porque las normas jurídicas aplicables,  no conlleven en forma implícita o explícita un trato desigual, basado en concepciones desfavorables sobre el género.</a:t>
          </a:r>
          <a:endParaRPr lang="es-MX" sz="1800" b="1" kern="1200" dirty="0">
            <a:solidFill>
              <a:schemeClr val="tx1"/>
            </a:solidFill>
          </a:endParaRPr>
        </a:p>
      </dsp:txBody>
      <dsp:txXfrm>
        <a:off x="2359502" y="4097340"/>
        <a:ext cx="3395911" cy="1275195"/>
      </dsp:txXfrm>
    </dsp:sp>
    <dsp:sp modelId="{88499463-4D01-400F-A9ED-09A750A76390}">
      <dsp:nvSpPr>
        <dsp:cNvPr id="0" name=""/>
        <dsp:cNvSpPr/>
      </dsp:nvSpPr>
      <dsp:spPr>
        <a:xfrm rot="13321199">
          <a:off x="2325573" y="3512257"/>
          <a:ext cx="359327" cy="6086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600" kern="1200"/>
        </a:p>
      </dsp:txBody>
      <dsp:txXfrm rot="10800000">
        <a:off x="2419514" y="3670065"/>
        <a:ext cx="251529" cy="365189"/>
      </dsp:txXfrm>
    </dsp:sp>
    <dsp:sp modelId="{4EED9D22-CB64-4CCE-92FB-F3DB0D10E6E6}">
      <dsp:nvSpPr>
        <dsp:cNvPr id="0" name=""/>
        <dsp:cNvSpPr/>
      </dsp:nvSpPr>
      <dsp:spPr>
        <a:xfrm>
          <a:off x="71998" y="1868758"/>
          <a:ext cx="3610423" cy="1803399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FF0000"/>
              </a:solidFill>
            </a:rPr>
            <a:t>Garantiza</a:t>
          </a:r>
          <a:r>
            <a:rPr lang="es-MX" sz="1800" b="1" kern="1200" dirty="0" smtClean="0">
              <a:solidFill>
                <a:schemeClr val="tx1"/>
              </a:solidFill>
            </a:rPr>
            <a:t>r que las personas  gocen y ejerzan sus derechos en un plano de igualdad y sin discriminación.</a:t>
          </a:r>
          <a:endParaRPr lang="es-MX" sz="1800" b="1" kern="1200" dirty="0">
            <a:solidFill>
              <a:schemeClr val="tx1"/>
            </a:solidFill>
          </a:endParaRPr>
        </a:p>
      </dsp:txBody>
      <dsp:txXfrm>
        <a:off x="600732" y="2132860"/>
        <a:ext cx="2552955" cy="1275195"/>
      </dsp:txXfrm>
    </dsp:sp>
    <dsp:sp modelId="{801B89A7-23EA-4A4C-97E5-2B703BDBB4B8}">
      <dsp:nvSpPr>
        <dsp:cNvPr id="0" name=""/>
        <dsp:cNvSpPr/>
      </dsp:nvSpPr>
      <dsp:spPr>
        <a:xfrm rot="19325715">
          <a:off x="2305763" y="1397974"/>
          <a:ext cx="306092" cy="6086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600" kern="1200"/>
        </a:p>
      </dsp:txBody>
      <dsp:txXfrm>
        <a:off x="2315449" y="1547910"/>
        <a:ext cx="214264" cy="365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2DEBF-A46D-4AA9-BEB0-C3C6A0A390E9}">
      <dsp:nvSpPr>
        <dsp:cNvPr id="0" name=""/>
        <dsp:cNvSpPr/>
      </dsp:nvSpPr>
      <dsp:spPr>
        <a:xfrm>
          <a:off x="0" y="8492"/>
          <a:ext cx="8229600" cy="1789551"/>
        </a:xfrm>
        <a:prstGeom prst="roundRect">
          <a:avLst/>
        </a:prstGeom>
        <a:solidFill>
          <a:srgbClr val="DE92A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FF0000"/>
              </a:solidFill>
            </a:rPr>
            <a:t>Interpretación conforme.</a:t>
          </a:r>
          <a:r>
            <a:rPr lang="es-MX" sz="1800" b="1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r>
            <a:rPr lang="es-MX" sz="1800" b="1" kern="1200" dirty="0" smtClean="0">
              <a:solidFill>
                <a:schemeClr val="tx1"/>
              </a:solidFill>
            </a:rPr>
            <a:t>Regla de interpretación que permite entender las leyes secundarias de conformidad con la Constitución y con los tratados internacionales en materia de derechos humanos, para otorgar a las personas la protección más amplia.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La interpretación conforme busca el sentido de una ley y la ajusta los derechos humanos.</a:t>
          </a:r>
          <a:endParaRPr lang="es-MX" sz="1800" kern="1200" dirty="0">
            <a:solidFill>
              <a:schemeClr val="tx1"/>
            </a:solidFill>
          </a:endParaRPr>
        </a:p>
      </dsp:txBody>
      <dsp:txXfrm>
        <a:off x="87359" y="95851"/>
        <a:ext cx="8054882" cy="1614833"/>
      </dsp:txXfrm>
    </dsp:sp>
    <dsp:sp modelId="{B937CA28-B118-4D02-8B23-71B180293E9F}">
      <dsp:nvSpPr>
        <dsp:cNvPr id="0" name=""/>
        <dsp:cNvSpPr/>
      </dsp:nvSpPr>
      <dsp:spPr>
        <a:xfrm>
          <a:off x="0" y="1816211"/>
          <a:ext cx="8229600" cy="1789551"/>
        </a:xfrm>
        <a:prstGeom prst="roundRect">
          <a:avLst/>
        </a:prstGeom>
        <a:solidFill>
          <a:srgbClr val="E8BFB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rgbClr val="FF0000"/>
              </a:solidFill>
            </a:rPr>
            <a:t>Principio pro persona.  </a:t>
          </a:r>
          <a:r>
            <a:rPr lang="es-MX" sz="1800" b="1" kern="1200" dirty="0" smtClean="0">
              <a:solidFill>
                <a:schemeClr val="tx1"/>
              </a:solidFill>
            </a:rPr>
            <a:t>Criterio que obliga a las autoridades a aplicar la norma (o elegir la interpretación) que brinde la protección más amplia a la persona.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En caso de conflicto entre dos normas, se debe aplicar la que mejor proteja los derechos humanos, sin importar su origen.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El principio </a:t>
          </a:r>
          <a:r>
            <a:rPr lang="es-MX" sz="1800" b="1" i="1" kern="1200" dirty="0" smtClean="0">
              <a:solidFill>
                <a:schemeClr val="tx1"/>
              </a:solidFill>
            </a:rPr>
            <a:t>pro persona </a:t>
          </a:r>
          <a:r>
            <a:rPr lang="es-MX" sz="1800" b="1" kern="1200" dirty="0" smtClean="0">
              <a:solidFill>
                <a:schemeClr val="tx1"/>
              </a:solidFill>
            </a:rPr>
            <a:t>es la brújula que orienta esa búsqueda hacia la protección más amplia.</a:t>
          </a:r>
        </a:p>
      </dsp:txBody>
      <dsp:txXfrm>
        <a:off x="87359" y="1903570"/>
        <a:ext cx="8054882" cy="1614833"/>
      </dsp:txXfrm>
    </dsp:sp>
    <dsp:sp modelId="{2A90CE02-F916-4473-AE6E-5882090180FF}">
      <dsp:nvSpPr>
        <dsp:cNvPr id="0" name=""/>
        <dsp:cNvSpPr/>
      </dsp:nvSpPr>
      <dsp:spPr>
        <a:xfrm>
          <a:off x="0" y="3609194"/>
          <a:ext cx="8229600" cy="1789551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Forma el bloque de constitucionalidad/convencionalidad.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 (SCJN lo denomina parámetro de control de la regularidad constitucional).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800" b="1" kern="1200" dirty="0" smtClean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Su aplicación es de oficio.</a:t>
          </a:r>
          <a:endParaRPr lang="es-MX" sz="1800" kern="1200" dirty="0"/>
        </a:p>
      </dsp:txBody>
      <dsp:txXfrm>
        <a:off x="87359" y="3696553"/>
        <a:ext cx="8054882" cy="1614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1E07C-1638-441B-A9DE-E64124A705A6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2DB95-C9FE-4D42-A4C6-2844E474B2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6951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9856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47672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5664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6001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5673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76506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4776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Un escrito claro, ordenado y preciso demuestra  profesionalismo y aumenta las </a:t>
            </a:r>
            <a:r>
              <a:rPr lang="es-ES" dirty="0" err="1" smtClean="0"/>
              <a:t>posiblidades</a:t>
            </a:r>
            <a:r>
              <a:rPr lang="es-ES" dirty="0" smtClean="0"/>
              <a:t> de éxito.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9792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38631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10603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2012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7019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84464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76704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96455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9008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6128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2DB95-C9FE-4D42-A4C6-2844E474B21E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7399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3755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899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5072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08763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5365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471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259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498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255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079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819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752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045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166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436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177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0C87E-21BD-4D33-9747-5C7EBBA6BC44}" type="datetimeFigureOut">
              <a:rPr lang="es-MX" smtClean="0"/>
              <a:t>13/08/2026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FA15C-CB4F-40A7-84AA-84FB91AE5D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61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as.org/es/cidh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7.tiff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1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 txBox="1">
            <a:spLocks/>
          </p:cNvSpPr>
          <p:nvPr/>
        </p:nvSpPr>
        <p:spPr>
          <a:xfrm>
            <a:off x="323528" y="692696"/>
            <a:ext cx="6640286" cy="872403"/>
          </a:xfrm>
          <a:prstGeom prst="rect">
            <a:avLst/>
          </a:prstGeom>
          <a:ln>
            <a:noFill/>
          </a:ln>
        </p:spPr>
        <p:txBody>
          <a:bodyPr vert="horz" lIns="0" tIns="0" rIns="13716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Taller </a:t>
            </a: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de Elaboración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y Seguimiento de demandas </a:t>
            </a:r>
            <a:endParaRPr lang="es-MX" sz="2400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algn="ctr">
              <a:defRPr/>
            </a:pP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y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resoluciones con perspectiva de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género</a:t>
            </a:r>
            <a:endParaRPr lang="es-ES" sz="2400" dirty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83568" y="2132856"/>
            <a:ext cx="3581399" cy="992579"/>
          </a:xfrm>
          <a:prstGeom prst="rect">
            <a:avLst/>
          </a:prstGeom>
        </p:spPr>
        <p:txBody>
          <a:bodyPr wrap="square">
            <a:spAutoFit/>
          </a:bodyPr>
          <a:lstStyle>
            <a:defPPr rtl="0"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250" b="1" dirty="0">
                <a:solidFill>
                  <a:srgbClr val="FF0000"/>
                </a:solidFill>
                <a:cs typeface="Times New Roman" panose="02020603050405020304" pitchFamily="18" charset="0"/>
              </a:rPr>
              <a:t>4. Seguimiento procesal con perspectiva de género </a:t>
            </a:r>
            <a:r>
              <a:rPr lang="es-MX" sz="1350" b="1" dirty="0">
                <a:solidFill>
                  <a:srgbClr val="FF0000"/>
                </a:solidFill>
                <a:cs typeface="Times New Roman" panose="02020603050405020304" pitchFamily="18" charset="0"/>
              </a:rPr>
              <a:t/>
            </a:r>
            <a:br>
              <a:rPr lang="es-MX" sz="1350" b="1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endParaRPr lang="es-MX" sz="1350" dirty="0">
              <a:solidFill>
                <a:srgbClr val="FF0000"/>
              </a:solidFill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xmlns="" id="{0D537F64-4C96-4AA8-BB21-E8053A3186DD}"/>
              </a:ext>
            </a:extLst>
          </p:cNvPr>
          <p:cNvSpPr txBox="1">
            <a:spLocks/>
          </p:cNvSpPr>
          <p:nvPr/>
        </p:nvSpPr>
        <p:spPr>
          <a:xfrm>
            <a:off x="3302761" y="3645024"/>
            <a:ext cx="5661727" cy="1492719"/>
          </a:xfrm>
          <a:prstGeom prst="rect">
            <a:avLst/>
          </a:prstGeom>
        </p:spPr>
        <p:txBody>
          <a:bodyPr vert="horz" lIns="0" rIns="13716" rtlCol="0">
            <a:no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100" b="1" kern="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Actuaciones procesales con enfoque de igualdad; identificación de posibles riesgos para las partes; ajustes procesales razonables; garantía de acceso efectivo a la </a:t>
            </a:r>
            <a:r>
              <a:rPr lang="es-MX" sz="2100" b="1" kern="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justicia.</a:t>
            </a:r>
            <a:endParaRPr lang="es-ES" sz="2100" b="1" kern="0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algn="l"/>
            <a:endParaRPr lang="es-ES" sz="21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3831643" cy="22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TRIJAEM - Inic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568" y="52931"/>
            <a:ext cx="2339928" cy="85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03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5393216" y="1268760"/>
            <a:ext cx="3326122" cy="5087590"/>
          </a:xfrm>
          <a:prstGeom prst="rect">
            <a:avLst/>
          </a:prstGeom>
        </p:spPr>
        <p:txBody>
          <a:bodyPr rtlCol="0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b="1" dirty="0"/>
              <a:t>Constitución Política de los Estados Unidos </a:t>
            </a:r>
            <a:r>
              <a:rPr lang="es-ES" sz="1400" b="1" dirty="0" smtClean="0"/>
              <a:t>Mexicanos.</a:t>
            </a:r>
            <a:endParaRPr lang="es-ES" sz="1400" b="1" dirty="0"/>
          </a:p>
          <a:p>
            <a:endParaRPr lang="es-ES" sz="400" b="1" dirty="0"/>
          </a:p>
          <a:p>
            <a:pPr marL="0" indent="0">
              <a:buNone/>
            </a:pPr>
            <a:r>
              <a:rPr lang="es-MX" sz="1400" b="1" dirty="0">
                <a:solidFill>
                  <a:srgbClr val="FF0000"/>
                </a:solidFill>
              </a:rPr>
              <a:t>Artículo 1°.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Igualdad en derechos fundamentales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Interpretación conforme y principio </a:t>
            </a:r>
            <a:r>
              <a:rPr lang="es-MX" sz="1400" b="1" i="1" dirty="0"/>
              <a:t>pro persona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Obligatoriedad en materia de derechos humanos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Prohibición de discriminación</a:t>
            </a:r>
          </a:p>
          <a:p>
            <a:pPr marL="0" indent="0">
              <a:buNone/>
            </a:pPr>
            <a:endParaRPr lang="es-MX" sz="400" b="1" dirty="0"/>
          </a:p>
          <a:p>
            <a:pPr marL="0" indent="0">
              <a:buNone/>
            </a:pPr>
            <a:r>
              <a:rPr lang="es-MX" sz="1400" b="1" dirty="0">
                <a:solidFill>
                  <a:srgbClr val="FF0000"/>
                </a:solidFill>
              </a:rPr>
              <a:t>Artículo 4°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Igualdad entre el hombre y la mujer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Irretroactividad de la ley</a:t>
            </a:r>
          </a:p>
          <a:p>
            <a:pPr marL="0" indent="0">
              <a:buNone/>
            </a:pPr>
            <a:endParaRPr lang="es-MX" sz="400" b="1" dirty="0"/>
          </a:p>
          <a:p>
            <a:pPr marL="0" indent="0">
              <a:buNone/>
            </a:pPr>
            <a:r>
              <a:rPr lang="es-MX" sz="1400" b="1" dirty="0">
                <a:solidFill>
                  <a:srgbClr val="FF0000"/>
                </a:solidFill>
              </a:rPr>
              <a:t>Artículo 14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Irretroactividad de la ley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Formalidades esenciales del procedimiento</a:t>
            </a:r>
          </a:p>
          <a:p>
            <a:pPr>
              <a:buFont typeface="Courier New" panose="02070309020205020404" pitchFamily="49" charset="0"/>
              <a:buChar char="o"/>
            </a:pPr>
            <a:endParaRPr lang="es-MX" sz="400" b="1" dirty="0"/>
          </a:p>
          <a:p>
            <a:pPr marL="0" indent="0">
              <a:buNone/>
            </a:pPr>
            <a:r>
              <a:rPr lang="es-MX" sz="1400" b="1" dirty="0">
                <a:solidFill>
                  <a:srgbClr val="FF0000"/>
                </a:solidFill>
              </a:rPr>
              <a:t>Artículo 16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MX" sz="1400" b="1" dirty="0"/>
              <a:t>Fundamentación y motivación</a:t>
            </a:r>
            <a:endParaRPr lang="es-ES" sz="1400" b="1" dirty="0"/>
          </a:p>
          <a:p>
            <a:endParaRPr lang="es-ES" sz="1200" b="1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045030" y="332656"/>
            <a:ext cx="6588578" cy="857250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</a:rPr>
              <a:t>REFORMA EN MATERIA DE DERECHOS HUMANOS</a:t>
            </a:r>
            <a:r>
              <a:rPr lang="es-MX" sz="2400" b="1" dirty="0"/>
              <a:t/>
            </a:r>
            <a:br>
              <a:rPr lang="es-MX" sz="2400" b="1" dirty="0"/>
            </a:br>
            <a:r>
              <a:rPr lang="es-MX" sz="2400" b="1" dirty="0"/>
              <a:t>10 de junio de 2011</a:t>
            </a:r>
          </a:p>
        </p:txBody>
      </p:sp>
      <p:sp>
        <p:nvSpPr>
          <p:cNvPr id="9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4248424" y="1944929"/>
            <a:ext cx="4495526" cy="3964059"/>
          </a:xfrm>
          <a:prstGeom prst="rect">
            <a:avLst/>
          </a:prstGeom>
        </p:spPr>
        <p:txBody>
          <a:bodyPr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800" dirty="0"/>
          </a:p>
          <a:p>
            <a:endParaRPr lang="es-ES" sz="1800" dirty="0"/>
          </a:p>
          <a:p>
            <a:pPr marL="342892" lvl="1" indent="0">
              <a:buNone/>
            </a:pPr>
            <a:endParaRPr lang="es-ES" sz="1800" dirty="0"/>
          </a:p>
        </p:txBody>
      </p:sp>
      <p:sp>
        <p:nvSpPr>
          <p:cNvPr id="10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1979712" y="1412776"/>
            <a:ext cx="3139225" cy="4464496"/>
          </a:xfrm>
          <a:prstGeom prst="rect">
            <a:avLst/>
          </a:prstGeom>
        </p:spPr>
        <p:txBody>
          <a:bodyPr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es-MX" sz="1975" b="1" dirty="0" smtClean="0"/>
              <a:t>Reconocimiento </a:t>
            </a:r>
            <a:r>
              <a:rPr lang="es-MX" sz="1975" b="1" dirty="0"/>
              <a:t>de la </a:t>
            </a:r>
            <a:r>
              <a:rPr lang="es-MX" sz="1975" b="1" dirty="0">
                <a:solidFill>
                  <a:srgbClr val="FF0000"/>
                </a:solidFill>
              </a:rPr>
              <a:t>progresividad</a:t>
            </a:r>
            <a:r>
              <a:rPr lang="es-MX" sz="1975" b="1" dirty="0"/>
              <a:t> de los derechos </a:t>
            </a:r>
            <a:r>
              <a:rPr lang="es-MX" sz="1975" b="1" dirty="0" smtClean="0"/>
              <a:t>humanos.</a:t>
            </a:r>
            <a:endParaRPr lang="es-MX" sz="1975" b="1" dirty="0"/>
          </a:p>
          <a:p>
            <a:pPr lvl="1"/>
            <a:endParaRPr lang="es-MX" sz="1525" b="1" dirty="0"/>
          </a:p>
          <a:p>
            <a:pPr marL="365760" lvl="1" indent="0">
              <a:buNone/>
            </a:pPr>
            <a:r>
              <a:rPr lang="es-MX" sz="1975" b="1" dirty="0"/>
              <a:t>Principio </a:t>
            </a:r>
            <a:r>
              <a:rPr lang="es-MX" sz="1975" b="1" i="1" dirty="0">
                <a:solidFill>
                  <a:srgbClr val="FF0000"/>
                </a:solidFill>
              </a:rPr>
              <a:t>pro persona </a:t>
            </a:r>
            <a:r>
              <a:rPr lang="es-MX" sz="1975" b="1" dirty="0"/>
              <a:t>como rector de la interpretación y aplicación de las normas </a:t>
            </a:r>
            <a:r>
              <a:rPr lang="es-MX" sz="1975" b="1" dirty="0" smtClean="0"/>
              <a:t>jurídicas.</a:t>
            </a:r>
            <a:endParaRPr lang="es-MX" sz="1975" b="1" dirty="0"/>
          </a:p>
          <a:p>
            <a:pPr lvl="1"/>
            <a:endParaRPr lang="es-MX" sz="1525" b="1" dirty="0"/>
          </a:p>
          <a:p>
            <a:pPr marL="365760" lvl="1" indent="0">
              <a:buNone/>
            </a:pPr>
            <a:r>
              <a:rPr lang="es-MX" sz="1975" b="1" dirty="0"/>
              <a:t>Observancia de los </a:t>
            </a:r>
            <a:r>
              <a:rPr lang="es-MX" sz="1975" b="1" dirty="0">
                <a:solidFill>
                  <a:srgbClr val="FF0000"/>
                </a:solidFill>
              </a:rPr>
              <a:t>tratados internacionales</a:t>
            </a:r>
            <a:r>
              <a:rPr lang="es-MX" sz="1975" b="1" dirty="0"/>
              <a:t> firmados por el Estado </a:t>
            </a:r>
            <a:r>
              <a:rPr lang="es-MX" sz="1975" b="1" dirty="0" smtClean="0"/>
              <a:t>mexicano.</a:t>
            </a:r>
            <a:endParaRPr lang="es-MX" sz="1975" b="1" dirty="0"/>
          </a:p>
          <a:p>
            <a:pPr lvl="0"/>
            <a:endParaRPr lang="es-MX" sz="1725" b="1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10</a:t>
            </a:fld>
            <a:endParaRPr lang="es-ES" noProof="0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3195894"/>
            <a:ext cx="1872208" cy="1313226"/>
          </a:xfrm>
          <a:prstGeom prst="rect">
            <a:avLst/>
          </a:prstGeom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903648" y="1556792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907704" y="2852936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883703" y="4571764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03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783692"/>
              </p:ext>
            </p:extLst>
          </p:nvPr>
        </p:nvGraphicFramePr>
        <p:xfrm>
          <a:off x="457200" y="83671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7"/>
          <p:cNvSpPr>
            <a:spLocks noGrp="1"/>
          </p:cNvSpPr>
          <p:nvPr>
            <p:ph type="title"/>
          </p:nvPr>
        </p:nvSpPr>
        <p:spPr>
          <a:xfrm>
            <a:off x="1223782" y="260648"/>
            <a:ext cx="6588578" cy="715438"/>
          </a:xfrm>
        </p:spPr>
        <p:txBody>
          <a:bodyPr>
            <a:no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</a:rPr>
              <a:t>REFORMA EN MATERIA DE DERECHOS HUMANOS</a:t>
            </a:r>
            <a:r>
              <a:rPr lang="es-MX" sz="2400" b="1" dirty="0"/>
              <a:t/>
            </a:r>
            <a:br>
              <a:rPr lang="es-MX" sz="2400" b="1" dirty="0"/>
            </a:br>
            <a:endParaRPr lang="es-MX" sz="2400" b="1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70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468868" y="836712"/>
            <a:ext cx="3139225" cy="4254858"/>
          </a:xfrm>
          <a:prstGeom prst="rect">
            <a:avLst/>
          </a:prstGeom>
        </p:spPr>
        <p:txBody>
          <a:bodyPr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/>
              <a:t>Tratados Internacionales en materia de derechos humanos</a:t>
            </a:r>
          </a:p>
          <a:p>
            <a:endParaRPr lang="es-ES" sz="1800" b="1" dirty="0"/>
          </a:p>
          <a:p>
            <a:pPr marL="0" indent="0">
              <a:buNone/>
            </a:pPr>
            <a:r>
              <a:rPr lang="es-ES" sz="1800" b="1" dirty="0">
                <a:solidFill>
                  <a:srgbClr val="FF0000"/>
                </a:solidFill>
              </a:rPr>
              <a:t>Sistemas de Protección de Derechos Humanos</a:t>
            </a:r>
          </a:p>
          <a:p>
            <a:endParaRPr lang="es-ES" sz="1800" b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650" b="1" dirty="0"/>
              <a:t>Universal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650" b="1" dirty="0"/>
              <a:t>Interamericano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650" b="1" dirty="0"/>
              <a:t>Europeo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1650" b="1" dirty="0"/>
              <a:t>Africano</a:t>
            </a:r>
            <a:endParaRPr lang="es-ES" sz="1800" dirty="0"/>
          </a:p>
        </p:txBody>
      </p:sp>
      <p:sp>
        <p:nvSpPr>
          <p:cNvPr id="9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3943879" y="888702"/>
            <a:ext cx="4948601" cy="5852666"/>
          </a:xfrm>
          <a:prstGeom prst="rect">
            <a:avLst/>
          </a:prstGeom>
        </p:spPr>
        <p:txBody>
          <a:bodyPr rtlCol="0">
            <a:normAutofit fontScale="250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6400" b="1" dirty="0">
                <a:solidFill>
                  <a:srgbClr val="FF0000"/>
                </a:solidFill>
              </a:rPr>
              <a:t>Convención sobre la Eliminación de todas formas de Discriminación contra la Mujer (CEDAW)</a:t>
            </a:r>
            <a:r>
              <a:rPr lang="es-MX" sz="6400" b="1" dirty="0"/>
              <a:t> 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6400" dirty="0"/>
              <a:t>Definición de discriminación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6400" dirty="0"/>
              <a:t>Determina su prohibición en sus constituciones y leyes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6400" dirty="0"/>
              <a:t>Cambio cultural para modificar prácticas y estereotipos basados en la idea de inferioridad o superioridad de un sexo</a:t>
            </a:r>
          </a:p>
          <a:p>
            <a:endParaRPr lang="es-ES" sz="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MX" sz="6400" b="1" dirty="0">
                <a:solidFill>
                  <a:srgbClr val="FF0000"/>
                </a:solidFill>
              </a:rPr>
              <a:t>Convención Interamericana para Prevenir, Sancionar y Erradicar la Violencia contra la Mujer (</a:t>
            </a:r>
            <a:r>
              <a:rPr lang="es-ES" sz="6400" b="1" dirty="0">
                <a:solidFill>
                  <a:srgbClr val="FF0000"/>
                </a:solidFill>
              </a:rPr>
              <a:t>Belém do Pará)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6400" dirty="0"/>
              <a:t>Se enfoca en prevenir, sancionar y erradicar la violencia contra la mujer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6400" dirty="0"/>
              <a:t>Se centra en la definición de la </a:t>
            </a:r>
            <a:r>
              <a:rPr lang="es-MX" sz="6400" b="1" dirty="0"/>
              <a:t>violencia como violación de derechos humanos </a:t>
            </a:r>
            <a:r>
              <a:rPr lang="es-MX" sz="6400" dirty="0"/>
              <a:t>y la obligación de los Estados de actuar en los ámbitos público y privado, y el derecho a una vida libre de violencia </a:t>
            </a:r>
          </a:p>
          <a:p>
            <a:pPr marL="0" indent="0">
              <a:buNone/>
            </a:pPr>
            <a:endParaRPr lang="es-MX" sz="800" b="1" dirty="0"/>
          </a:p>
          <a:p>
            <a:pPr marL="0" indent="0">
              <a:buNone/>
            </a:pPr>
            <a:r>
              <a:rPr lang="es-MX" sz="6400" b="1" dirty="0">
                <a:solidFill>
                  <a:srgbClr val="FF0000"/>
                </a:solidFill>
              </a:rPr>
              <a:t>Protege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6400" dirty="0"/>
              <a:t>Igualdad y respeto, no discriminación y valoración fuera de estereotipos de subordinación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6400" dirty="0"/>
              <a:t>Establece obligaciones de los Estados, con políticas de prevención, para modificar patrones socioculturales y eliminar estereotipos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6400" dirty="0"/>
              <a:t>Sanción y acceso a la justicia, con creación de leyes y procesos judiciales justos, rápidos y efectivos para proteger a las víctimas</a:t>
            </a:r>
            <a:endParaRPr lang="es-ES" sz="6400" dirty="0"/>
          </a:p>
          <a:p>
            <a:endParaRPr lang="es-ES" sz="1950" dirty="0"/>
          </a:p>
          <a:p>
            <a:endParaRPr lang="es-ES" sz="1575" dirty="0"/>
          </a:p>
          <a:p>
            <a:endParaRPr lang="es-ES" sz="1800" dirty="0"/>
          </a:p>
          <a:p>
            <a:endParaRPr lang="es-ES" sz="1800" dirty="0"/>
          </a:p>
          <a:p>
            <a:endParaRPr lang="es-ES" sz="1800" dirty="0"/>
          </a:p>
          <a:p>
            <a:endParaRPr lang="es-ES" sz="1800" dirty="0"/>
          </a:p>
          <a:p>
            <a:endParaRPr lang="es-ES" sz="1800" dirty="0"/>
          </a:p>
          <a:p>
            <a:pPr marL="342892" lvl="1" indent="0">
              <a:buNone/>
            </a:pPr>
            <a:endParaRPr lang="es-ES" sz="18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12</a:t>
            </a:fld>
            <a:endParaRPr lang="es-ES" noProof="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7"/>
          <p:cNvSpPr>
            <a:spLocks noGrp="1"/>
          </p:cNvSpPr>
          <p:nvPr>
            <p:ph type="title"/>
          </p:nvPr>
        </p:nvSpPr>
        <p:spPr>
          <a:xfrm>
            <a:off x="1045030" y="260648"/>
            <a:ext cx="6588578" cy="715438"/>
          </a:xfrm>
        </p:spPr>
        <p:txBody>
          <a:bodyPr>
            <a:no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</a:rPr>
              <a:t>REFORMA EN MATERIA DE DERECHOS HUMANOS</a:t>
            </a:r>
            <a:r>
              <a:rPr lang="es-MX" sz="2400" b="1" dirty="0"/>
              <a:t/>
            </a:r>
            <a:br>
              <a:rPr lang="es-MX" sz="2400" b="1" dirty="0"/>
            </a:br>
            <a:endParaRPr lang="es-MX" sz="2400" b="1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68885" y="980728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51521" y="1916832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88040" y="2708920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73134" y="908720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t="63552"/>
          <a:stretch/>
        </p:blipFill>
        <p:spPr>
          <a:xfrm>
            <a:off x="251520" y="4437112"/>
            <a:ext cx="3349606" cy="1336131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755911" y="4437112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50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107504" y="692696"/>
            <a:ext cx="3518048" cy="5708650"/>
          </a:xfrm>
          <a:prstGeom prst="rect">
            <a:avLst/>
          </a:prstGeom>
        </p:spPr>
        <p:txBody>
          <a:bodyPr rtlCol="0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es-ES" sz="2000" b="1" dirty="0">
                <a:solidFill>
                  <a:srgbClr val="FF0000"/>
                </a:solidFill>
              </a:rPr>
              <a:t>Convención Americana sobre Derechos Humanos (Pacto de San José)</a:t>
            </a:r>
          </a:p>
          <a:p>
            <a:pPr marL="0" indent="0">
              <a:buNone/>
            </a:pPr>
            <a:endParaRPr lang="es-ES" sz="200" dirty="0">
              <a:solidFill>
                <a:srgbClr val="FF000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sz="2000" b="1" dirty="0"/>
              <a:t>Fija</a:t>
            </a:r>
            <a:r>
              <a:rPr lang="es-MX" sz="2000" b="1" dirty="0"/>
              <a:t> las reglas para proteger los derechos de las </a:t>
            </a:r>
            <a:r>
              <a:rPr lang="es-MX" sz="2000" b="1" dirty="0" smtClean="0"/>
              <a:t>personas.</a:t>
            </a:r>
            <a:endParaRPr lang="es-MX" sz="2000" b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2000" b="1" dirty="0"/>
              <a:t> Protege la vida, la libertad personal, la libertad de expresión, la igualdad ante la ley y la protección de la </a:t>
            </a:r>
            <a:r>
              <a:rPr lang="es-MX" sz="2000" b="1" dirty="0" smtClean="0"/>
              <a:t>familia.</a:t>
            </a:r>
            <a:endParaRPr lang="es-MX" sz="2000" b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2000" b="1" dirty="0"/>
              <a:t>Establece obligación de los países, como cambiar sus leyes internas para cumplir y cuidar estos derechos sin hacer diferencias entre las </a:t>
            </a:r>
            <a:r>
              <a:rPr lang="es-MX" sz="2000" b="1" dirty="0" smtClean="0"/>
              <a:t>personas.</a:t>
            </a:r>
            <a:endParaRPr lang="es-MX" sz="2000" b="1" dirty="0"/>
          </a:p>
          <a:p>
            <a:endParaRPr lang="es-MX" sz="2000" b="1" dirty="0"/>
          </a:p>
          <a:p>
            <a:endParaRPr lang="es-ES" sz="2000" b="1" dirty="0"/>
          </a:p>
        </p:txBody>
      </p:sp>
      <p:sp>
        <p:nvSpPr>
          <p:cNvPr id="9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3707904" y="764704"/>
            <a:ext cx="5036046" cy="4052129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800" b="1" dirty="0">
                <a:solidFill>
                  <a:schemeClr val="accent1">
                    <a:lumMod val="50000"/>
                  </a:schemeClr>
                </a:solidFill>
              </a:rPr>
              <a:t>Órganos que vigilan su cumplimiento del Pacto de San José</a:t>
            </a:r>
            <a:endParaRPr lang="es-MX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s-MX" sz="750" dirty="0">
              <a:hlinkClick r:id="rId3"/>
            </a:endParaRPr>
          </a:p>
          <a:p>
            <a:pPr marL="0" indent="0">
              <a:buNone/>
            </a:pPr>
            <a:r>
              <a:rPr lang="es-MX" sz="1800" b="1" dirty="0">
                <a:solidFill>
                  <a:srgbClr val="FF0000"/>
                </a:solidFill>
              </a:rPr>
              <a:t>1. Comisión Interamericana de Derechos Humanos (CIDH)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650" dirty="0"/>
              <a:t>Revisa denuncias sobre abusos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650" dirty="0"/>
              <a:t>Vigila la situación general de los países del continente</a:t>
            </a:r>
          </a:p>
          <a:p>
            <a:pPr lvl="0"/>
            <a:endParaRPr lang="es-MX" sz="1800" dirty="0"/>
          </a:p>
          <a:p>
            <a:pPr marL="0" indent="0">
              <a:buNone/>
            </a:pPr>
            <a:r>
              <a:rPr lang="es-MX" sz="1800" b="1" dirty="0">
                <a:solidFill>
                  <a:srgbClr val="FF0000"/>
                </a:solidFill>
              </a:rPr>
              <a:t>2. Corte Interamericana de Derechos </a:t>
            </a:r>
            <a:r>
              <a:rPr lang="es-MX" sz="1800" b="1" dirty="0" smtClean="0">
                <a:solidFill>
                  <a:srgbClr val="FF0000"/>
                </a:solidFill>
              </a:rPr>
              <a:t>Humanos </a:t>
            </a:r>
            <a:r>
              <a:rPr lang="es-MX" sz="1800" b="1" dirty="0">
                <a:solidFill>
                  <a:srgbClr val="FF0000"/>
                </a:solidFill>
              </a:rPr>
              <a:t>(Corte IDH)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650" dirty="0"/>
              <a:t>Tribunal que juzga a los Estados cuando incumplen el tratado y emite sentencias obligatorias</a:t>
            </a:r>
          </a:p>
          <a:p>
            <a:pPr marL="0" indent="0">
              <a:buNone/>
            </a:pPr>
            <a:endParaRPr lang="es-MX" sz="1800" dirty="0"/>
          </a:p>
          <a:p>
            <a:pPr marL="0" indent="0">
              <a:buNone/>
            </a:pPr>
            <a:r>
              <a:rPr lang="es-MX" sz="1800" b="1" dirty="0" smtClean="0">
                <a:solidFill>
                  <a:srgbClr val="006600"/>
                </a:solidFill>
              </a:rPr>
              <a:t>Jurisdicción: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500" b="1" dirty="0" smtClean="0"/>
              <a:t>Función </a:t>
            </a:r>
            <a:r>
              <a:rPr lang="es-MX" sz="1500" b="1" dirty="0"/>
              <a:t>contenciosa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500" b="1" dirty="0"/>
              <a:t>Función consultiva</a:t>
            </a:r>
            <a:r>
              <a:rPr lang="es-MX" sz="1500" dirty="0"/>
              <a:t> 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500" b="1" dirty="0"/>
              <a:t>Potestad de dictar medidas provisionales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500" b="1" dirty="0"/>
              <a:t>Cumplimiento de </a:t>
            </a:r>
            <a:r>
              <a:rPr lang="es-MX" sz="1500" b="1" dirty="0" smtClean="0"/>
              <a:t>sentencias</a:t>
            </a:r>
          </a:p>
          <a:p>
            <a:pPr marL="294894" lvl="1" indent="0">
              <a:buNone/>
            </a:pPr>
            <a:endParaRPr lang="es-MX" sz="1650" dirty="0" smtClean="0"/>
          </a:p>
          <a:p>
            <a:pPr lvl="0"/>
            <a:endParaRPr lang="es-MX" sz="1800" dirty="0"/>
          </a:p>
          <a:p>
            <a:pPr marL="342892" lvl="1" indent="0">
              <a:buNone/>
            </a:pPr>
            <a:endParaRPr lang="es-ES" sz="18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13</a:t>
            </a:fld>
            <a:endParaRPr lang="es-ES" noProof="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7"/>
          <p:cNvSpPr>
            <a:spLocks noGrp="1"/>
          </p:cNvSpPr>
          <p:nvPr>
            <p:ph type="title"/>
          </p:nvPr>
        </p:nvSpPr>
        <p:spPr>
          <a:xfrm>
            <a:off x="1045030" y="188640"/>
            <a:ext cx="6588578" cy="715438"/>
          </a:xfrm>
        </p:spPr>
        <p:txBody>
          <a:bodyPr>
            <a:noAutofit/>
          </a:bodyPr>
          <a:lstStyle/>
          <a:p>
            <a:pPr algn="ctr"/>
            <a:r>
              <a:rPr lang="es-MX" sz="2400" b="1" dirty="0">
                <a:solidFill>
                  <a:srgbClr val="FF0000"/>
                </a:solidFill>
              </a:rPr>
              <a:t>REFORMA EN MATERIA DE DERECHOS HUMANOS</a:t>
            </a:r>
            <a:r>
              <a:rPr lang="es-MX" sz="2400" b="1" dirty="0"/>
              <a:t/>
            </a:r>
            <a:br>
              <a:rPr lang="es-MX" sz="2400" b="1" dirty="0"/>
            </a:br>
            <a:endParaRPr lang="es-MX" sz="2400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4816833"/>
            <a:ext cx="2736304" cy="1564494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79512" y="764704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491880" y="764704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19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450912" y="620688"/>
            <a:ext cx="6713376" cy="5735662"/>
          </a:xfrm>
          <a:prstGeom prst="rect">
            <a:avLst/>
          </a:prstGeom>
        </p:spPr>
        <p:txBody>
          <a:bodyPr rtlCol="0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600" b="1" dirty="0">
                <a:solidFill>
                  <a:srgbClr val="FF0000"/>
                </a:solidFill>
              </a:rPr>
              <a:t>E</a:t>
            </a:r>
            <a:r>
              <a:rPr lang="es-MX" sz="1600" b="1" dirty="0" smtClean="0">
                <a:solidFill>
                  <a:srgbClr val="FF0000"/>
                </a:solidFill>
              </a:rPr>
              <a:t>quilibrio que hace justicia</a:t>
            </a:r>
          </a:p>
          <a:p>
            <a:pPr marL="0" indent="0">
              <a:buNone/>
            </a:pPr>
            <a:endParaRPr lang="es-MX" sz="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MX" sz="1600" b="1" dirty="0"/>
              <a:t>H</a:t>
            </a:r>
            <a:r>
              <a:rPr lang="es-MX" sz="1600" b="1" dirty="0" smtClean="0"/>
              <a:t>erramienta jurídica que permite resolver conflictos entre derechos fundamentales o bienes constitucionales cuando no es posible aplicar ambos de manera absoluta. </a:t>
            </a:r>
          </a:p>
          <a:p>
            <a:pPr marL="0" indent="0">
              <a:buNone/>
            </a:pPr>
            <a:endParaRPr lang="es-MX" sz="200" b="1" dirty="0" smtClean="0"/>
          </a:p>
          <a:p>
            <a:pPr marL="0" indent="0">
              <a:buNone/>
            </a:pPr>
            <a:r>
              <a:rPr lang="es-MX" sz="1600" b="1" dirty="0" smtClean="0"/>
              <a:t>Se trata de encontrar el equilibrio que genere la menor afectación posible a cada uno.</a:t>
            </a:r>
          </a:p>
          <a:p>
            <a:pPr marL="0" indent="0">
              <a:buNone/>
            </a:pPr>
            <a:endParaRPr lang="es-MX" sz="800" dirty="0"/>
          </a:p>
          <a:p>
            <a:pPr marL="0" indent="0">
              <a:buNone/>
            </a:pPr>
            <a:r>
              <a:rPr lang="es-MX" sz="1600" b="1" dirty="0" smtClean="0">
                <a:solidFill>
                  <a:srgbClr val="FF0000"/>
                </a:solidFill>
              </a:rPr>
              <a:t>Características</a:t>
            </a:r>
          </a:p>
          <a:p>
            <a:pPr lvl="0"/>
            <a:r>
              <a:rPr lang="es-MX" sz="1600" b="1" dirty="0" smtClean="0"/>
              <a:t>Busca la máxima efectividad de los derechos fundamentales.</a:t>
            </a:r>
          </a:p>
          <a:p>
            <a:pPr lvl="0"/>
            <a:r>
              <a:rPr lang="es-MX" sz="1600" b="1" dirty="0" smtClean="0"/>
              <a:t>Se aplica cuando existen principios o derechos en conflicto.</a:t>
            </a:r>
          </a:p>
          <a:p>
            <a:pPr lvl="0"/>
            <a:r>
              <a:rPr lang="es-MX" sz="1600" b="1" dirty="0" smtClean="0"/>
              <a:t>Requiere un análisis razonado y proporcional.</a:t>
            </a:r>
          </a:p>
          <a:p>
            <a:pPr lvl="0"/>
            <a:r>
              <a:rPr lang="es-MX" sz="1600" b="1" dirty="0" smtClean="0"/>
              <a:t>No elimina ninguno de los derechos involucrados.</a:t>
            </a:r>
          </a:p>
          <a:p>
            <a:pPr lvl="0"/>
            <a:endParaRPr lang="es-MX" sz="400" b="1" dirty="0"/>
          </a:p>
          <a:p>
            <a:pPr marL="0" indent="0">
              <a:buNone/>
            </a:pPr>
            <a:r>
              <a:rPr lang="es-MX" sz="1600" b="1" dirty="0" smtClean="0">
                <a:solidFill>
                  <a:srgbClr val="FF0000"/>
                </a:solidFill>
              </a:rPr>
              <a:t>¿Cómo se aplica?</a:t>
            </a:r>
            <a:endParaRPr lang="es-MX" sz="1600" b="1" dirty="0">
              <a:solidFill>
                <a:srgbClr val="FF0000"/>
              </a:solidFill>
            </a:endParaRPr>
          </a:p>
          <a:p>
            <a:pPr lvl="0"/>
            <a:r>
              <a:rPr lang="es-MX" sz="1600" b="1" dirty="0" smtClean="0"/>
              <a:t>Idoneidad para lograr el fin constitucional que se busca.</a:t>
            </a:r>
          </a:p>
          <a:p>
            <a:pPr lvl="0"/>
            <a:r>
              <a:rPr lang="es-MX" sz="1600" b="1" dirty="0" smtClean="0"/>
              <a:t>Necesidad porque debe ser la medida menos lesiva entre las posibles para alcanzar el fin.</a:t>
            </a:r>
          </a:p>
          <a:p>
            <a:pPr lvl="0"/>
            <a:r>
              <a:rPr lang="es-MX" sz="1600" b="1" dirty="0" smtClean="0"/>
              <a:t>Proporcionalidad en escrito sentido, el beneficio que se obtiene debe ser mayor que el daño que se causa al otro derecho o principio.</a:t>
            </a:r>
          </a:p>
          <a:p>
            <a:pPr lvl="0"/>
            <a:r>
              <a:rPr lang="es-MX" sz="1600" b="1" dirty="0" smtClean="0"/>
              <a:t>Se elige la medida que representa el equilibrio más justo y razonable entre los derechos en conflicto.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14</a:t>
            </a:fld>
            <a:endParaRPr lang="es-ES" noProof="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79512" y="764704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5087" y="2708920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5349280" cy="495516"/>
          </a:xfrm>
        </p:spPr>
        <p:txBody>
          <a:bodyPr>
            <a:normAutofit/>
          </a:bodyPr>
          <a:lstStyle/>
          <a:p>
            <a:r>
              <a:rPr lang="es-MX" sz="2400" b="1" dirty="0">
                <a:solidFill>
                  <a:srgbClr val="FF0000"/>
                </a:solidFill>
              </a:rPr>
              <a:t> 	</a:t>
            </a:r>
            <a:r>
              <a:rPr lang="es-MX" sz="2400" b="1" dirty="0" smtClean="0">
                <a:solidFill>
                  <a:srgbClr val="FF0000"/>
                </a:solidFill>
              </a:rPr>
              <a:t>PRINCIPIO DE PONDERACIÓN</a:t>
            </a:r>
            <a:endParaRPr lang="es-MX" sz="24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Ponderación de Derechos - Derecho Ecuado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960" y="2564904"/>
            <a:ext cx="1923528" cy="160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67458" y="4221088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74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15</a:t>
            </a:fld>
            <a:endParaRPr lang="es-ES" noProof="0" dirty="0"/>
          </a:p>
        </p:txBody>
      </p:sp>
      <p:sp>
        <p:nvSpPr>
          <p:cNvPr id="4" name="Redondear rectángulo de esquina sencilla 3"/>
          <p:cNvSpPr/>
          <p:nvPr/>
        </p:nvSpPr>
        <p:spPr>
          <a:xfrm>
            <a:off x="2627784" y="620688"/>
            <a:ext cx="4032448" cy="973832"/>
          </a:xfrm>
          <a:prstGeom prst="round1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MX" b="1" dirty="0">
                <a:solidFill>
                  <a:srgbClr val="FF0000"/>
                </a:solidFill>
              </a:rPr>
              <a:t>ACCIONES </a:t>
            </a:r>
            <a:r>
              <a:rPr lang="es-MX" b="1" dirty="0" smtClean="0">
                <a:solidFill>
                  <a:srgbClr val="FF0000"/>
                </a:solidFill>
              </a:rPr>
              <a:t>AFIRMATIVAS</a:t>
            </a:r>
            <a:endParaRPr lang="es-MX" b="1" dirty="0">
              <a:solidFill>
                <a:srgbClr val="FF0000"/>
              </a:solidFill>
            </a:endParaRPr>
          </a:p>
        </p:txBody>
      </p:sp>
      <p:sp>
        <p:nvSpPr>
          <p:cNvPr id="6" name="Redondear rectángulo de esquina sencilla 5"/>
          <p:cNvSpPr/>
          <p:nvPr/>
        </p:nvSpPr>
        <p:spPr>
          <a:xfrm>
            <a:off x="625034" y="2230297"/>
            <a:ext cx="7969170" cy="927421"/>
          </a:xfrm>
          <a:prstGeom prst="round1Rect">
            <a:avLst/>
          </a:prstGeom>
          <a:solidFill>
            <a:srgbClr val="EFF694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MX" sz="1500" b="1" dirty="0"/>
              <a:t>Medidas temporales, específicas y razonables diseñadas para corregir la discriminación histórica y equilibrar la participación de grupos </a:t>
            </a:r>
            <a:r>
              <a:rPr lang="es-MX" sz="1500" b="1" dirty="0" smtClean="0"/>
              <a:t>vulnerables.</a:t>
            </a:r>
            <a:endParaRPr lang="es-MX" sz="1500" b="1" dirty="0"/>
          </a:p>
          <a:p>
            <a:pPr algn="just"/>
            <a:r>
              <a:rPr lang="es-MX" sz="1500" b="1" dirty="0"/>
              <a:t>Se les conoce también como "acciones positivas", "medidas positivas", "medidas correctivas", " discriminación en sentido inverso" y "discriminación </a:t>
            </a:r>
            <a:r>
              <a:rPr lang="es-MX" sz="1500" b="1" dirty="0" smtClean="0"/>
              <a:t>positiva¨.</a:t>
            </a:r>
            <a:endParaRPr lang="es-MX" sz="1500" b="1" dirty="0"/>
          </a:p>
        </p:txBody>
      </p:sp>
      <p:sp>
        <p:nvSpPr>
          <p:cNvPr id="7" name="Redondear rectángulo de esquina sencilla 6"/>
          <p:cNvSpPr/>
          <p:nvPr/>
        </p:nvSpPr>
        <p:spPr>
          <a:xfrm>
            <a:off x="678561" y="3408354"/>
            <a:ext cx="2083443" cy="2490003"/>
          </a:xfrm>
          <a:prstGeom prst="round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500" b="1" dirty="0">
                <a:solidFill>
                  <a:srgbClr val="FF0000"/>
                </a:solidFill>
              </a:rPr>
              <a:t>Temporalidad</a:t>
            </a:r>
          </a:p>
          <a:p>
            <a:endParaRPr lang="es-MX" sz="1500" b="1" dirty="0"/>
          </a:p>
          <a:p>
            <a:r>
              <a:rPr lang="es-MX" sz="1500" b="1" dirty="0"/>
              <a:t>Superada la situación de inferioridad, las medidas deben </a:t>
            </a:r>
            <a:r>
              <a:rPr lang="es-MX" sz="1500" b="1" dirty="0" smtClean="0"/>
              <a:t>suspenderse.</a:t>
            </a:r>
            <a:endParaRPr lang="es-MX" sz="1500" b="1" dirty="0"/>
          </a:p>
          <a:p>
            <a:pPr lvl="0" algn="ctr"/>
            <a:endParaRPr lang="es-MX" sz="1500" b="1" dirty="0">
              <a:solidFill>
                <a:srgbClr val="FF0000"/>
              </a:solidFill>
            </a:endParaRPr>
          </a:p>
        </p:txBody>
      </p:sp>
      <p:sp>
        <p:nvSpPr>
          <p:cNvPr id="8" name="Redondear rectángulo de esquina sencilla 7"/>
          <p:cNvSpPr/>
          <p:nvPr/>
        </p:nvSpPr>
        <p:spPr>
          <a:xfrm>
            <a:off x="3595387" y="3384872"/>
            <a:ext cx="2083443" cy="2547144"/>
          </a:xfrm>
          <a:prstGeom prst="round1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500" b="1" dirty="0">
                <a:solidFill>
                  <a:srgbClr val="FF0000"/>
                </a:solidFill>
              </a:rPr>
              <a:t>Legitimidad</a:t>
            </a:r>
          </a:p>
          <a:p>
            <a:endParaRPr lang="es-MX" sz="1500" b="1" dirty="0"/>
          </a:p>
          <a:p>
            <a:r>
              <a:rPr lang="es-MX" sz="1500" b="1" dirty="0"/>
              <a:t>Discriminación verificada en la realidad y su adopción deberá ser compatible con el principio de </a:t>
            </a:r>
            <a:r>
              <a:rPr lang="es-MX" sz="1500" b="1" dirty="0" smtClean="0"/>
              <a:t>igualdad. </a:t>
            </a:r>
            <a:endParaRPr lang="es-MX" sz="1500" b="1" dirty="0">
              <a:solidFill>
                <a:srgbClr val="FF0000"/>
              </a:solidFill>
            </a:endParaRPr>
          </a:p>
        </p:txBody>
      </p:sp>
      <p:sp>
        <p:nvSpPr>
          <p:cNvPr id="9" name="Redondear rectángulo de esquina sencilla 8"/>
          <p:cNvSpPr/>
          <p:nvPr/>
        </p:nvSpPr>
        <p:spPr>
          <a:xfrm>
            <a:off x="6522340" y="3367507"/>
            <a:ext cx="2083443" cy="2564509"/>
          </a:xfrm>
          <a:prstGeom prst="round1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350" b="1" dirty="0"/>
          </a:p>
          <a:p>
            <a:r>
              <a:rPr lang="es-MX" sz="1350" b="1" dirty="0">
                <a:solidFill>
                  <a:srgbClr val="FF0000"/>
                </a:solidFill>
              </a:rPr>
              <a:t>Proporcionalidad</a:t>
            </a:r>
          </a:p>
          <a:p>
            <a:endParaRPr lang="es-MX" sz="1350" b="1" dirty="0"/>
          </a:p>
          <a:p>
            <a:r>
              <a:rPr lang="es-MX" sz="1350" b="1" dirty="0"/>
              <a:t>Con los medios a utilizar y con las consecuencias jurídicas de la diferenciación. No se debe perjudicar gravemente a personas terceras excluidas del trato </a:t>
            </a:r>
            <a:r>
              <a:rPr lang="es-MX" sz="1350" b="1" dirty="0" smtClean="0"/>
              <a:t>preferente.</a:t>
            </a:r>
            <a:endParaRPr lang="es-MX" sz="1350" b="1" dirty="0"/>
          </a:p>
          <a:p>
            <a:pPr lvl="0" algn="ctr"/>
            <a:endParaRPr lang="es-MX" sz="1350" b="1" dirty="0">
              <a:solidFill>
                <a:srgbClr val="FF0000"/>
              </a:solidFill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18" y="404664"/>
            <a:ext cx="1505917" cy="1443161"/>
          </a:xfrm>
          <a:prstGeom prst="rect">
            <a:avLst/>
          </a:prstGeom>
        </p:spPr>
      </p:pic>
      <p:sp>
        <p:nvSpPr>
          <p:cNvPr id="12" name="Elipse 11"/>
          <p:cNvSpPr/>
          <p:nvPr/>
        </p:nvSpPr>
        <p:spPr>
          <a:xfrm>
            <a:off x="7014523" y="332656"/>
            <a:ext cx="1589925" cy="1589925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5563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16</a:t>
            </a:fld>
            <a:endParaRPr lang="es-ES" noProof="0" dirty="0"/>
          </a:p>
        </p:txBody>
      </p:sp>
      <p:sp>
        <p:nvSpPr>
          <p:cNvPr id="6" name="Elipse 5"/>
          <p:cNvSpPr/>
          <p:nvPr/>
        </p:nvSpPr>
        <p:spPr>
          <a:xfrm>
            <a:off x="998315" y="1396909"/>
            <a:ext cx="2413323" cy="1302278"/>
          </a:xfrm>
          <a:prstGeom prst="ellipse">
            <a:avLst/>
          </a:prstGeom>
          <a:solidFill>
            <a:srgbClr val="E9F36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MX" b="1" dirty="0">
                <a:solidFill>
                  <a:srgbClr val="FF0000"/>
                </a:solidFill>
              </a:rPr>
              <a:t>Ajustes razonables</a:t>
            </a:r>
          </a:p>
        </p:txBody>
      </p:sp>
      <p:sp>
        <p:nvSpPr>
          <p:cNvPr id="8" name="Elipse 7"/>
          <p:cNvSpPr/>
          <p:nvPr/>
        </p:nvSpPr>
        <p:spPr>
          <a:xfrm>
            <a:off x="5652785" y="1422954"/>
            <a:ext cx="2377152" cy="136304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Ajustes al procedimiento</a:t>
            </a:r>
          </a:p>
        </p:txBody>
      </p:sp>
      <p:sp>
        <p:nvSpPr>
          <p:cNvPr id="7" name="Flecha izquierda, derecha y arriba 6"/>
          <p:cNvSpPr/>
          <p:nvPr/>
        </p:nvSpPr>
        <p:spPr>
          <a:xfrm rot="10800000">
            <a:off x="3724153" y="1925012"/>
            <a:ext cx="1605986" cy="637794"/>
          </a:xfrm>
          <a:prstGeom prst="leftRightUpArrow">
            <a:avLst/>
          </a:prstGeom>
          <a:solidFill>
            <a:schemeClr val="tx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/>
          </a:p>
        </p:txBody>
      </p:sp>
      <p:sp>
        <p:nvSpPr>
          <p:cNvPr id="11" name="Elipse 10"/>
          <p:cNvSpPr/>
          <p:nvPr/>
        </p:nvSpPr>
        <p:spPr>
          <a:xfrm>
            <a:off x="2439366" y="2725232"/>
            <a:ext cx="4175567" cy="214392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s-MX" sz="1500" b="1" dirty="0"/>
              <a:t>Fundadas en el principio de igualdad y no discriminación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s-MX" sz="1500" b="1" dirty="0">
                <a:solidFill>
                  <a:schemeClr val="tx1"/>
                </a:solidFill>
              </a:rPr>
              <a:t>Acceso a la justicia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s-MX" sz="1500" b="1" dirty="0">
                <a:solidFill>
                  <a:schemeClr val="tx1"/>
                </a:solidFill>
              </a:rPr>
              <a:t>Sin carga desproporcionada o indebida</a:t>
            </a:r>
          </a:p>
        </p:txBody>
      </p:sp>
      <p:sp>
        <p:nvSpPr>
          <p:cNvPr id="12" name="Elipse 11"/>
          <p:cNvSpPr/>
          <p:nvPr/>
        </p:nvSpPr>
        <p:spPr>
          <a:xfrm>
            <a:off x="122980" y="4150240"/>
            <a:ext cx="2750435" cy="1585739"/>
          </a:xfrm>
          <a:prstGeom prst="ellipse">
            <a:avLst/>
          </a:prstGeom>
          <a:solidFill>
            <a:srgbClr val="FED2E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MX" sz="1500" b="1" dirty="0"/>
              <a:t>Medidas encaminadas a eliminar barreras en favor de las personas con </a:t>
            </a:r>
            <a:r>
              <a:rPr lang="es-MX" sz="1500" b="1" dirty="0" smtClean="0"/>
              <a:t>discapacidad.</a:t>
            </a:r>
            <a:endParaRPr lang="es-MX" sz="1500" b="1" dirty="0">
              <a:solidFill>
                <a:srgbClr val="FF0000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6024622" y="4293096"/>
            <a:ext cx="2659289" cy="16638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MX" sz="1500" b="1" dirty="0"/>
              <a:t>Cambios específicos en la dinámica del juicio, plazos o formalidades para evitar desventajas </a:t>
            </a:r>
            <a:r>
              <a:rPr lang="es-MX" sz="1500" b="1" dirty="0" smtClean="0"/>
              <a:t>procesales.</a:t>
            </a:r>
            <a:endParaRPr lang="es-MX" sz="1500" b="1" dirty="0">
              <a:solidFill>
                <a:srgbClr val="FF0000"/>
              </a:solidFill>
            </a:endParaRPr>
          </a:p>
        </p:txBody>
      </p:sp>
      <p:sp>
        <p:nvSpPr>
          <p:cNvPr id="9" name="Flecha abajo 8"/>
          <p:cNvSpPr/>
          <p:nvPr/>
        </p:nvSpPr>
        <p:spPr>
          <a:xfrm rot="1046745">
            <a:off x="1380282" y="3027503"/>
            <a:ext cx="363474" cy="733806"/>
          </a:xfrm>
          <a:prstGeom prst="downArrow">
            <a:avLst/>
          </a:prstGeom>
          <a:solidFill>
            <a:schemeClr val="tx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/>
          </a:p>
        </p:txBody>
      </p:sp>
      <p:sp>
        <p:nvSpPr>
          <p:cNvPr id="14" name="Flecha abajo 13"/>
          <p:cNvSpPr/>
          <p:nvPr/>
        </p:nvSpPr>
        <p:spPr>
          <a:xfrm rot="20965499">
            <a:off x="7027166" y="3027502"/>
            <a:ext cx="363474" cy="733806"/>
          </a:xfrm>
          <a:prstGeom prst="downArrow">
            <a:avLst/>
          </a:prstGeom>
          <a:solidFill>
            <a:schemeClr val="tx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/>
          </a:p>
        </p:txBody>
      </p:sp>
      <p:sp>
        <p:nvSpPr>
          <p:cNvPr id="2" name="AutoShape 2" descr="38.200+ Equidad De Género Fotografías de stock, fotos 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8" name="Picture 4" descr="La equidad de género en la profesión legal en México es u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137" y="363116"/>
            <a:ext cx="208597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97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17</a:t>
            </a:fld>
            <a:endParaRPr lang="es-ES" noProof="0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601216" y="332656"/>
            <a:ext cx="4042792" cy="59966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400" b="1" dirty="0" smtClean="0">
                <a:solidFill>
                  <a:srgbClr val="FF0000"/>
                </a:solidFill>
              </a:rPr>
              <a:t>Ajustes al procedimiento</a:t>
            </a:r>
          </a:p>
          <a:p>
            <a:pPr marL="0" indent="0">
              <a:buNone/>
            </a:pPr>
            <a:endParaRPr lang="es-MX" sz="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MX" sz="200" b="1" dirty="0">
                <a:solidFill>
                  <a:srgbClr val="FF0000"/>
                </a:solidFill>
              </a:rPr>
              <a:t/>
            </a:r>
            <a:br>
              <a:rPr lang="es-MX" sz="200" b="1" dirty="0">
                <a:solidFill>
                  <a:srgbClr val="FF0000"/>
                </a:solidFill>
              </a:rPr>
            </a:br>
            <a:r>
              <a:rPr lang="es-MX" sz="2000" b="1" dirty="0" smtClean="0"/>
              <a:t>Comunicación accesible: Uso de intérpretes de lengua de señas, documentos en braille o formatos de lectura fácil en sentencias.</a:t>
            </a:r>
            <a:br>
              <a:rPr lang="es-MX" sz="2000" b="1" dirty="0" smtClean="0"/>
            </a:br>
            <a:endParaRPr lang="es-MX" sz="2000" b="1" dirty="0" smtClean="0"/>
          </a:p>
          <a:p>
            <a:pPr marL="0" indent="0">
              <a:buNone/>
            </a:pPr>
            <a:r>
              <a:rPr lang="es-MX" sz="2000" b="1" dirty="0" smtClean="0"/>
              <a:t>Flexibilidad procesal: Ampliación prudente de plazos legales o modificación de la forma en que se desahogan las comparecencias o declaraciones.</a:t>
            </a:r>
            <a:br>
              <a:rPr lang="es-MX" sz="2000" b="1" dirty="0" smtClean="0"/>
            </a:br>
            <a:endParaRPr lang="es-MX" sz="2000" b="1" dirty="0" smtClean="0"/>
          </a:p>
          <a:p>
            <a:pPr marL="0" indent="0">
              <a:buNone/>
            </a:pPr>
            <a:r>
              <a:rPr lang="es-MX" sz="2000" b="1" dirty="0" smtClean="0"/>
              <a:t>Apoyos humanos y técnicos: Participación de facilitadores, ajustes de iluminación o uso de videoconferencias para evitar la </a:t>
            </a:r>
            <a:r>
              <a:rPr lang="es-MX" sz="2000" b="1" dirty="0" err="1" smtClean="0"/>
              <a:t>revictimización</a:t>
            </a:r>
            <a:r>
              <a:rPr lang="es-MX" sz="2000" b="1" dirty="0" smtClean="0"/>
              <a:t> o la exclusión física</a:t>
            </a:r>
            <a:r>
              <a:rPr lang="es-MX" sz="2200" dirty="0" smtClean="0"/>
              <a:t>.</a:t>
            </a:r>
          </a:p>
          <a:p>
            <a:pPr marL="0" indent="0">
              <a:buNone/>
            </a:pPr>
            <a:endParaRPr lang="es-MX" sz="2200" dirty="0" smtClean="0"/>
          </a:p>
          <a:p>
            <a:pPr marL="0" indent="0">
              <a:buNone/>
            </a:pPr>
            <a:r>
              <a:rPr lang="es-MX" sz="1800" dirty="0" smtClean="0"/>
              <a:t/>
            </a:r>
            <a:br>
              <a:rPr lang="es-MX" sz="1800" dirty="0" smtClean="0"/>
            </a:br>
            <a:endParaRPr lang="es-MX" sz="18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545362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83,227 Lenguaje De Senas Fotos de stock - Fotos libres de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040" y="1270865"/>
            <a:ext cx="3577384" cy="359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13555" y="908720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23528" y="2515782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23528" y="4365104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81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18</a:t>
            </a:fld>
            <a:endParaRPr lang="es-ES" noProof="0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457200" y="2201556"/>
            <a:ext cx="8229600" cy="34426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1800" b="1" dirty="0"/>
              <a:t>Detectar posibles -mas no necesariamente presentes- situaciones de desequilibrio de poder entre las partes como consecuencia de su </a:t>
            </a:r>
            <a:r>
              <a:rPr lang="es-MX" sz="1800" b="1" dirty="0" smtClean="0"/>
              <a:t>género.</a:t>
            </a:r>
            <a:endParaRPr lang="es-MX" sz="1800" b="1" dirty="0"/>
          </a:p>
          <a:p>
            <a:pPr algn="just">
              <a:buFont typeface="Arial" panose="020B0604020202020204" pitchFamily="34" charset="0"/>
              <a:buChar char="•"/>
            </a:pPr>
            <a:endParaRPr lang="es-MX" sz="1800" b="1" dirty="0"/>
          </a:p>
          <a:p>
            <a:pPr marL="0" indent="0" algn="just">
              <a:buNone/>
            </a:pPr>
            <a:r>
              <a:rPr lang="es-MX" sz="1800" b="1" dirty="0"/>
              <a:t>Cuestionar la neutralidad de las pruebas y el marco normativo </a:t>
            </a:r>
            <a:r>
              <a:rPr lang="es-MX" sz="1800" b="1" dirty="0" smtClean="0"/>
              <a:t>aplicable.</a:t>
            </a:r>
            <a:endParaRPr lang="es-MX" sz="1800" b="1" dirty="0"/>
          </a:p>
          <a:p>
            <a:pPr algn="just">
              <a:buFont typeface="Arial" panose="020B0604020202020204" pitchFamily="34" charset="0"/>
              <a:buChar char="•"/>
            </a:pPr>
            <a:endParaRPr lang="es-MX" sz="1800" b="1" dirty="0"/>
          </a:p>
          <a:p>
            <a:pPr marL="0" indent="0" algn="just">
              <a:buNone/>
            </a:pPr>
            <a:r>
              <a:rPr lang="es-MX" sz="1800" b="1" dirty="0"/>
              <a:t>Recopilar las pruebas necesarias para visualizar el contexto de violencia o discriminación (</a:t>
            </a:r>
            <a:r>
              <a:rPr lang="es-MX" sz="1800" b="1" dirty="0" err="1"/>
              <a:t>interseccionalidad</a:t>
            </a:r>
            <a:r>
              <a:rPr lang="es-MX" sz="1800" b="1" dirty="0" smtClean="0"/>
              <a:t>).</a:t>
            </a:r>
            <a:endParaRPr lang="es-MX" sz="1800" b="1" dirty="0"/>
          </a:p>
          <a:p>
            <a:pPr algn="just">
              <a:buFont typeface="Arial" panose="020B0604020202020204" pitchFamily="34" charset="0"/>
              <a:buChar char="•"/>
            </a:pPr>
            <a:endParaRPr lang="es-MX" sz="1800" b="1" dirty="0"/>
          </a:p>
          <a:p>
            <a:pPr marL="0" indent="0" algn="just">
              <a:buNone/>
            </a:pPr>
            <a:r>
              <a:rPr lang="es-MX" sz="1800" b="1" dirty="0"/>
              <a:t>Resolver los casos prescindiendo de cualesquiera cargas estereotipadas que resulten en detrimento de mujeres u </a:t>
            </a:r>
            <a:r>
              <a:rPr lang="es-MX" sz="1800" b="1" dirty="0" smtClean="0"/>
              <a:t>hombres.</a:t>
            </a:r>
            <a:endParaRPr lang="es-MX" sz="1800" b="1" dirty="0"/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923928" y="905488"/>
            <a:ext cx="4762164" cy="867328"/>
          </a:xfrm>
        </p:spPr>
        <p:txBody>
          <a:bodyPr rtlCol="0">
            <a:no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PUNTOS SOBRE LA PERSPECTIVA </a:t>
            </a:r>
            <a:br>
              <a:rPr lang="es-MX" sz="2400" b="1" dirty="0" smtClean="0">
                <a:solidFill>
                  <a:srgbClr val="FF0000"/>
                </a:solidFill>
              </a:rPr>
            </a:br>
            <a:r>
              <a:rPr lang="es-MX" sz="2400" b="1" dirty="0" smtClean="0">
                <a:solidFill>
                  <a:srgbClr val="FF0000"/>
                </a:solidFill>
              </a:rPr>
              <a:t>DE GÉNERO</a:t>
            </a:r>
            <a:r>
              <a:rPr lang="es-MX" sz="2100" b="1" dirty="0">
                <a:solidFill>
                  <a:srgbClr val="FF0000"/>
                </a:solidFill>
              </a:rPr>
              <a:t/>
            </a:r>
            <a:br>
              <a:rPr lang="es-MX" sz="2100" b="1" dirty="0">
                <a:solidFill>
                  <a:srgbClr val="FF0000"/>
                </a:solidFill>
              </a:rPr>
            </a:br>
            <a:endParaRPr lang="es-ES" sz="21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Qué es el índice de perspectiva de género? - UNAM Glob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4" descr="Qué es el índice de perspectiva de género? - UNAM Glob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78" name="Picture 6" descr="Para qué sirve la perspectiva de género? - Nueva Escuela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2088232" cy="173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51521" y="2276872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520" y="3235862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27519" y="3923692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520" y="4869160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28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0061" y="1984343"/>
            <a:ext cx="1635919" cy="34480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175" b="1" spc="8" dirty="0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175" b="1" spc="11" dirty="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175" b="1" spc="-49" dirty="0">
                <a:solidFill>
                  <a:srgbClr val="FFFFFF"/>
                </a:solidFill>
                <a:latin typeface="Gill Sans MT"/>
                <a:cs typeface="Gill Sans MT"/>
              </a:rPr>
              <a:t>CACIÓN</a:t>
            </a:r>
            <a:endParaRPr sz="2175" dirty="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8353" y="1861947"/>
            <a:ext cx="635794" cy="635794"/>
          </a:xfrm>
          <a:custGeom>
            <a:avLst/>
            <a:gdLst/>
            <a:ahLst/>
            <a:cxnLst/>
            <a:rect l="l" t="t" r="r" b="b"/>
            <a:pathLst>
              <a:path w="847725" h="847725">
                <a:moveTo>
                  <a:pt x="423671" y="0"/>
                </a:moveTo>
                <a:lnTo>
                  <a:pt x="374263" y="2851"/>
                </a:lnTo>
                <a:lnTo>
                  <a:pt x="326528" y="11192"/>
                </a:lnTo>
                <a:lnTo>
                  <a:pt x="280786" y="24705"/>
                </a:lnTo>
                <a:lnTo>
                  <a:pt x="237353" y="43071"/>
                </a:lnTo>
                <a:lnTo>
                  <a:pt x="196547" y="65973"/>
                </a:lnTo>
                <a:lnTo>
                  <a:pt x="158687" y="93092"/>
                </a:lnTo>
                <a:lnTo>
                  <a:pt x="124091" y="124110"/>
                </a:lnTo>
                <a:lnTo>
                  <a:pt x="93076" y="158709"/>
                </a:lnTo>
                <a:lnTo>
                  <a:pt x="65961" y="196570"/>
                </a:lnTo>
                <a:lnTo>
                  <a:pt x="43062" y="237375"/>
                </a:lnTo>
                <a:lnTo>
                  <a:pt x="24699" y="280806"/>
                </a:lnTo>
                <a:lnTo>
                  <a:pt x="11189" y="326544"/>
                </a:lnTo>
                <a:lnTo>
                  <a:pt x="2850" y="374272"/>
                </a:lnTo>
                <a:lnTo>
                  <a:pt x="0" y="423671"/>
                </a:lnTo>
                <a:lnTo>
                  <a:pt x="2850" y="473071"/>
                </a:lnTo>
                <a:lnTo>
                  <a:pt x="11189" y="520799"/>
                </a:lnTo>
                <a:lnTo>
                  <a:pt x="24699" y="566537"/>
                </a:lnTo>
                <a:lnTo>
                  <a:pt x="43062" y="609968"/>
                </a:lnTo>
                <a:lnTo>
                  <a:pt x="65961" y="650773"/>
                </a:lnTo>
                <a:lnTo>
                  <a:pt x="93076" y="688634"/>
                </a:lnTo>
                <a:lnTo>
                  <a:pt x="124091" y="723233"/>
                </a:lnTo>
                <a:lnTo>
                  <a:pt x="158687" y="754251"/>
                </a:lnTo>
                <a:lnTo>
                  <a:pt x="196547" y="781370"/>
                </a:lnTo>
                <a:lnTo>
                  <a:pt x="237353" y="804272"/>
                </a:lnTo>
                <a:lnTo>
                  <a:pt x="280786" y="822638"/>
                </a:lnTo>
                <a:lnTo>
                  <a:pt x="326528" y="836151"/>
                </a:lnTo>
                <a:lnTo>
                  <a:pt x="374263" y="844492"/>
                </a:lnTo>
                <a:lnTo>
                  <a:pt x="423671" y="847343"/>
                </a:lnTo>
                <a:lnTo>
                  <a:pt x="473071" y="844492"/>
                </a:lnTo>
                <a:lnTo>
                  <a:pt x="520799" y="836151"/>
                </a:lnTo>
                <a:lnTo>
                  <a:pt x="566537" y="822638"/>
                </a:lnTo>
                <a:lnTo>
                  <a:pt x="609968" y="804272"/>
                </a:lnTo>
                <a:lnTo>
                  <a:pt x="650773" y="781370"/>
                </a:lnTo>
                <a:lnTo>
                  <a:pt x="688634" y="754251"/>
                </a:lnTo>
                <a:lnTo>
                  <a:pt x="723233" y="723233"/>
                </a:lnTo>
                <a:lnTo>
                  <a:pt x="754251" y="688634"/>
                </a:lnTo>
                <a:lnTo>
                  <a:pt x="781370" y="650773"/>
                </a:lnTo>
                <a:lnTo>
                  <a:pt x="804272" y="609968"/>
                </a:lnTo>
                <a:lnTo>
                  <a:pt x="822638" y="566537"/>
                </a:lnTo>
                <a:lnTo>
                  <a:pt x="836151" y="520799"/>
                </a:lnTo>
                <a:lnTo>
                  <a:pt x="844492" y="473071"/>
                </a:lnTo>
                <a:lnTo>
                  <a:pt x="847344" y="423671"/>
                </a:lnTo>
                <a:lnTo>
                  <a:pt x="844492" y="374272"/>
                </a:lnTo>
                <a:lnTo>
                  <a:pt x="836151" y="326544"/>
                </a:lnTo>
                <a:lnTo>
                  <a:pt x="822638" y="280806"/>
                </a:lnTo>
                <a:lnTo>
                  <a:pt x="804272" y="237375"/>
                </a:lnTo>
                <a:lnTo>
                  <a:pt x="781370" y="196570"/>
                </a:lnTo>
                <a:lnTo>
                  <a:pt x="754251" y="158709"/>
                </a:lnTo>
                <a:lnTo>
                  <a:pt x="723233" y="124110"/>
                </a:lnTo>
                <a:lnTo>
                  <a:pt x="688634" y="93092"/>
                </a:lnTo>
                <a:lnTo>
                  <a:pt x="650773" y="65973"/>
                </a:lnTo>
                <a:lnTo>
                  <a:pt x="609968" y="43071"/>
                </a:lnTo>
                <a:lnTo>
                  <a:pt x="566537" y="24705"/>
                </a:lnTo>
                <a:lnTo>
                  <a:pt x="520799" y="11192"/>
                </a:lnTo>
                <a:lnTo>
                  <a:pt x="473071" y="2851"/>
                </a:lnTo>
                <a:lnTo>
                  <a:pt x="423671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/>
          <p:nvPr/>
        </p:nvSpPr>
        <p:spPr>
          <a:xfrm>
            <a:off x="1220724" y="2688336"/>
            <a:ext cx="7383724" cy="507683"/>
          </a:xfrm>
          <a:custGeom>
            <a:avLst/>
            <a:gdLst/>
            <a:ahLst/>
            <a:cxnLst/>
            <a:rect l="l" t="t" r="r" b="b"/>
            <a:pathLst>
              <a:path w="5297805" h="676910">
                <a:moveTo>
                  <a:pt x="0" y="676655"/>
                </a:moveTo>
                <a:lnTo>
                  <a:pt x="5297424" y="676655"/>
                </a:lnTo>
                <a:lnTo>
                  <a:pt x="5297424" y="0"/>
                </a:lnTo>
                <a:lnTo>
                  <a:pt x="0" y="0"/>
                </a:lnTo>
                <a:lnTo>
                  <a:pt x="0" y="676655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68433" y="2703592"/>
            <a:ext cx="4685990" cy="379431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r>
              <a:rPr lang="es-MX" sz="2400" b="1" spc="-45" dirty="0" smtClean="0">
                <a:latin typeface="+mn-lt"/>
                <a:cs typeface="Gill Sans MT"/>
              </a:rPr>
              <a:t>Tratados Internacionales</a:t>
            </a:r>
            <a:endParaRPr sz="2400" b="1" dirty="0">
              <a:latin typeface="+mn-lt"/>
              <a:cs typeface="Gill Sans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2971" y="2624328"/>
            <a:ext cx="634364" cy="635794"/>
          </a:xfrm>
          <a:custGeom>
            <a:avLst/>
            <a:gdLst/>
            <a:ahLst/>
            <a:cxnLst/>
            <a:rect l="l" t="t" r="r" b="b"/>
            <a:pathLst>
              <a:path w="845819" h="847725">
                <a:moveTo>
                  <a:pt x="422909" y="0"/>
                </a:moveTo>
                <a:lnTo>
                  <a:pt x="373592" y="2851"/>
                </a:lnTo>
                <a:lnTo>
                  <a:pt x="325944" y="11192"/>
                </a:lnTo>
                <a:lnTo>
                  <a:pt x="280285" y="24705"/>
                </a:lnTo>
                <a:lnTo>
                  <a:pt x="236930" y="43071"/>
                </a:lnTo>
                <a:lnTo>
                  <a:pt x="196199" y="65973"/>
                </a:lnTo>
                <a:lnTo>
                  <a:pt x="158407" y="93092"/>
                </a:lnTo>
                <a:lnTo>
                  <a:pt x="123872" y="124110"/>
                </a:lnTo>
                <a:lnTo>
                  <a:pt x="92912" y="158709"/>
                </a:lnTo>
                <a:lnTo>
                  <a:pt x="65845" y="196570"/>
                </a:lnTo>
                <a:lnTo>
                  <a:pt x="42987" y="237375"/>
                </a:lnTo>
                <a:lnTo>
                  <a:pt x="24656" y="280806"/>
                </a:lnTo>
                <a:lnTo>
                  <a:pt x="11170" y="326544"/>
                </a:lnTo>
                <a:lnTo>
                  <a:pt x="2845" y="374272"/>
                </a:lnTo>
                <a:lnTo>
                  <a:pt x="0" y="423672"/>
                </a:lnTo>
                <a:lnTo>
                  <a:pt x="2845" y="473071"/>
                </a:lnTo>
                <a:lnTo>
                  <a:pt x="11170" y="520799"/>
                </a:lnTo>
                <a:lnTo>
                  <a:pt x="24656" y="566537"/>
                </a:lnTo>
                <a:lnTo>
                  <a:pt x="42987" y="609968"/>
                </a:lnTo>
                <a:lnTo>
                  <a:pt x="65845" y="650773"/>
                </a:lnTo>
                <a:lnTo>
                  <a:pt x="92912" y="688634"/>
                </a:lnTo>
                <a:lnTo>
                  <a:pt x="123872" y="723233"/>
                </a:lnTo>
                <a:lnTo>
                  <a:pt x="158407" y="754251"/>
                </a:lnTo>
                <a:lnTo>
                  <a:pt x="196199" y="781370"/>
                </a:lnTo>
                <a:lnTo>
                  <a:pt x="236930" y="804272"/>
                </a:lnTo>
                <a:lnTo>
                  <a:pt x="280285" y="822638"/>
                </a:lnTo>
                <a:lnTo>
                  <a:pt x="325944" y="836151"/>
                </a:lnTo>
                <a:lnTo>
                  <a:pt x="373592" y="844492"/>
                </a:lnTo>
                <a:lnTo>
                  <a:pt x="422909" y="847344"/>
                </a:lnTo>
                <a:lnTo>
                  <a:pt x="472227" y="844492"/>
                </a:lnTo>
                <a:lnTo>
                  <a:pt x="519875" y="836151"/>
                </a:lnTo>
                <a:lnTo>
                  <a:pt x="565534" y="822638"/>
                </a:lnTo>
                <a:lnTo>
                  <a:pt x="608889" y="804272"/>
                </a:lnTo>
                <a:lnTo>
                  <a:pt x="649620" y="781370"/>
                </a:lnTo>
                <a:lnTo>
                  <a:pt x="687412" y="754251"/>
                </a:lnTo>
                <a:lnTo>
                  <a:pt x="721947" y="723233"/>
                </a:lnTo>
                <a:lnTo>
                  <a:pt x="752907" y="688634"/>
                </a:lnTo>
                <a:lnTo>
                  <a:pt x="779974" y="650773"/>
                </a:lnTo>
                <a:lnTo>
                  <a:pt x="802832" y="609968"/>
                </a:lnTo>
                <a:lnTo>
                  <a:pt x="821163" y="566537"/>
                </a:lnTo>
                <a:lnTo>
                  <a:pt x="834649" y="520799"/>
                </a:lnTo>
                <a:lnTo>
                  <a:pt x="842974" y="473071"/>
                </a:lnTo>
                <a:lnTo>
                  <a:pt x="845820" y="423672"/>
                </a:lnTo>
                <a:lnTo>
                  <a:pt x="842974" y="374272"/>
                </a:lnTo>
                <a:lnTo>
                  <a:pt x="834649" y="326544"/>
                </a:lnTo>
                <a:lnTo>
                  <a:pt x="821163" y="280806"/>
                </a:lnTo>
                <a:lnTo>
                  <a:pt x="802832" y="237375"/>
                </a:lnTo>
                <a:lnTo>
                  <a:pt x="779974" y="196570"/>
                </a:lnTo>
                <a:lnTo>
                  <a:pt x="752907" y="158709"/>
                </a:lnTo>
                <a:lnTo>
                  <a:pt x="721947" y="124110"/>
                </a:lnTo>
                <a:lnTo>
                  <a:pt x="687412" y="93092"/>
                </a:lnTo>
                <a:lnTo>
                  <a:pt x="649620" y="65973"/>
                </a:lnTo>
                <a:lnTo>
                  <a:pt x="608889" y="43071"/>
                </a:lnTo>
                <a:lnTo>
                  <a:pt x="565534" y="24705"/>
                </a:lnTo>
                <a:lnTo>
                  <a:pt x="519875" y="11192"/>
                </a:lnTo>
                <a:lnTo>
                  <a:pt x="472227" y="2851"/>
                </a:lnTo>
                <a:lnTo>
                  <a:pt x="422909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1331594" y="3449574"/>
            <a:ext cx="7272854" cy="508635"/>
          </a:xfrm>
          <a:custGeom>
            <a:avLst/>
            <a:gdLst/>
            <a:ahLst/>
            <a:cxnLst/>
            <a:rect l="l" t="t" r="r" b="b"/>
            <a:pathLst>
              <a:path w="5149850" h="678179">
                <a:moveTo>
                  <a:pt x="0" y="678179"/>
                </a:moveTo>
                <a:lnTo>
                  <a:pt x="5149595" y="678179"/>
                </a:lnTo>
                <a:lnTo>
                  <a:pt x="5149595" y="0"/>
                </a:lnTo>
                <a:lnTo>
                  <a:pt x="0" y="0"/>
                </a:lnTo>
                <a:lnTo>
                  <a:pt x="0" y="678179"/>
                </a:lnTo>
                <a:close/>
              </a:path>
            </a:pathLst>
          </a:custGeom>
          <a:solidFill>
            <a:srgbClr val="FF6699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/>
          <p:nvPr/>
        </p:nvSpPr>
        <p:spPr>
          <a:xfrm>
            <a:off x="1014984" y="3386709"/>
            <a:ext cx="634364" cy="634364"/>
          </a:xfrm>
          <a:custGeom>
            <a:avLst/>
            <a:gdLst/>
            <a:ahLst/>
            <a:cxnLst/>
            <a:rect l="l" t="t" r="r" b="b"/>
            <a:pathLst>
              <a:path w="845819" h="845820">
                <a:moveTo>
                  <a:pt x="422910" y="0"/>
                </a:moveTo>
                <a:lnTo>
                  <a:pt x="373592" y="2845"/>
                </a:lnTo>
                <a:lnTo>
                  <a:pt x="325944" y="11170"/>
                </a:lnTo>
                <a:lnTo>
                  <a:pt x="280285" y="24656"/>
                </a:lnTo>
                <a:lnTo>
                  <a:pt x="236930" y="42987"/>
                </a:lnTo>
                <a:lnTo>
                  <a:pt x="196199" y="65845"/>
                </a:lnTo>
                <a:lnTo>
                  <a:pt x="158407" y="92912"/>
                </a:lnTo>
                <a:lnTo>
                  <a:pt x="123872" y="123872"/>
                </a:lnTo>
                <a:lnTo>
                  <a:pt x="92912" y="158407"/>
                </a:lnTo>
                <a:lnTo>
                  <a:pt x="65845" y="196199"/>
                </a:lnTo>
                <a:lnTo>
                  <a:pt x="42987" y="236930"/>
                </a:lnTo>
                <a:lnTo>
                  <a:pt x="24656" y="280285"/>
                </a:lnTo>
                <a:lnTo>
                  <a:pt x="11170" y="325944"/>
                </a:lnTo>
                <a:lnTo>
                  <a:pt x="2845" y="373592"/>
                </a:lnTo>
                <a:lnTo>
                  <a:pt x="0" y="422910"/>
                </a:lnTo>
                <a:lnTo>
                  <a:pt x="2845" y="472227"/>
                </a:lnTo>
                <a:lnTo>
                  <a:pt x="11170" y="519875"/>
                </a:lnTo>
                <a:lnTo>
                  <a:pt x="24656" y="565534"/>
                </a:lnTo>
                <a:lnTo>
                  <a:pt x="42987" y="608889"/>
                </a:lnTo>
                <a:lnTo>
                  <a:pt x="65845" y="649620"/>
                </a:lnTo>
                <a:lnTo>
                  <a:pt x="92912" y="687412"/>
                </a:lnTo>
                <a:lnTo>
                  <a:pt x="123872" y="721947"/>
                </a:lnTo>
                <a:lnTo>
                  <a:pt x="158407" y="752907"/>
                </a:lnTo>
                <a:lnTo>
                  <a:pt x="196199" y="779974"/>
                </a:lnTo>
                <a:lnTo>
                  <a:pt x="236930" y="802832"/>
                </a:lnTo>
                <a:lnTo>
                  <a:pt x="280285" y="821163"/>
                </a:lnTo>
                <a:lnTo>
                  <a:pt x="325944" y="834649"/>
                </a:lnTo>
                <a:lnTo>
                  <a:pt x="373592" y="842974"/>
                </a:lnTo>
                <a:lnTo>
                  <a:pt x="422910" y="845819"/>
                </a:lnTo>
                <a:lnTo>
                  <a:pt x="472227" y="842974"/>
                </a:lnTo>
                <a:lnTo>
                  <a:pt x="519875" y="834649"/>
                </a:lnTo>
                <a:lnTo>
                  <a:pt x="565534" y="821163"/>
                </a:lnTo>
                <a:lnTo>
                  <a:pt x="608889" y="802832"/>
                </a:lnTo>
                <a:lnTo>
                  <a:pt x="649620" y="779974"/>
                </a:lnTo>
                <a:lnTo>
                  <a:pt x="687412" y="752907"/>
                </a:lnTo>
                <a:lnTo>
                  <a:pt x="721947" y="721947"/>
                </a:lnTo>
                <a:lnTo>
                  <a:pt x="752907" y="687412"/>
                </a:lnTo>
                <a:lnTo>
                  <a:pt x="779974" y="649620"/>
                </a:lnTo>
                <a:lnTo>
                  <a:pt x="802832" y="608889"/>
                </a:lnTo>
                <a:lnTo>
                  <a:pt x="821163" y="565534"/>
                </a:lnTo>
                <a:lnTo>
                  <a:pt x="834649" y="519875"/>
                </a:lnTo>
                <a:lnTo>
                  <a:pt x="842974" y="472227"/>
                </a:lnTo>
                <a:lnTo>
                  <a:pt x="845819" y="422910"/>
                </a:lnTo>
                <a:lnTo>
                  <a:pt x="842974" y="373592"/>
                </a:lnTo>
                <a:lnTo>
                  <a:pt x="834649" y="325944"/>
                </a:lnTo>
                <a:lnTo>
                  <a:pt x="821163" y="280285"/>
                </a:lnTo>
                <a:lnTo>
                  <a:pt x="802832" y="236930"/>
                </a:lnTo>
                <a:lnTo>
                  <a:pt x="779974" y="196199"/>
                </a:lnTo>
                <a:lnTo>
                  <a:pt x="752907" y="158407"/>
                </a:lnTo>
                <a:lnTo>
                  <a:pt x="721947" y="123872"/>
                </a:lnTo>
                <a:lnTo>
                  <a:pt x="687412" y="92912"/>
                </a:lnTo>
                <a:lnTo>
                  <a:pt x="649620" y="65845"/>
                </a:lnTo>
                <a:lnTo>
                  <a:pt x="608889" y="42987"/>
                </a:lnTo>
                <a:lnTo>
                  <a:pt x="565534" y="24656"/>
                </a:lnTo>
                <a:lnTo>
                  <a:pt x="519875" y="11170"/>
                </a:lnTo>
                <a:lnTo>
                  <a:pt x="472227" y="2845"/>
                </a:lnTo>
                <a:lnTo>
                  <a:pt x="422910" y="0"/>
                </a:lnTo>
                <a:close/>
              </a:path>
            </a:pathLst>
          </a:custGeom>
          <a:solidFill>
            <a:srgbClr val="FF6699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/>
          <p:nvPr/>
        </p:nvSpPr>
        <p:spPr>
          <a:xfrm>
            <a:off x="1220724" y="4211955"/>
            <a:ext cx="7383724" cy="508635"/>
          </a:xfrm>
          <a:custGeom>
            <a:avLst/>
            <a:gdLst/>
            <a:ahLst/>
            <a:cxnLst/>
            <a:rect l="l" t="t" r="r" b="b"/>
            <a:pathLst>
              <a:path w="5297805" h="678179">
                <a:moveTo>
                  <a:pt x="0" y="678180"/>
                </a:moveTo>
                <a:lnTo>
                  <a:pt x="5297424" y="678180"/>
                </a:lnTo>
                <a:lnTo>
                  <a:pt x="5297424" y="0"/>
                </a:lnTo>
                <a:lnTo>
                  <a:pt x="0" y="0"/>
                </a:lnTo>
                <a:lnTo>
                  <a:pt x="0" y="67818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/>
          <p:nvPr/>
        </p:nvSpPr>
        <p:spPr>
          <a:xfrm>
            <a:off x="902971" y="4147947"/>
            <a:ext cx="634364" cy="635794"/>
          </a:xfrm>
          <a:custGeom>
            <a:avLst/>
            <a:gdLst/>
            <a:ahLst/>
            <a:cxnLst/>
            <a:rect l="l" t="t" r="r" b="b"/>
            <a:pathLst>
              <a:path w="845819" h="847725">
                <a:moveTo>
                  <a:pt x="422909" y="0"/>
                </a:moveTo>
                <a:lnTo>
                  <a:pt x="373592" y="2851"/>
                </a:lnTo>
                <a:lnTo>
                  <a:pt x="325944" y="11192"/>
                </a:lnTo>
                <a:lnTo>
                  <a:pt x="280285" y="24705"/>
                </a:lnTo>
                <a:lnTo>
                  <a:pt x="236930" y="43071"/>
                </a:lnTo>
                <a:lnTo>
                  <a:pt x="196199" y="65973"/>
                </a:lnTo>
                <a:lnTo>
                  <a:pt x="158407" y="93092"/>
                </a:lnTo>
                <a:lnTo>
                  <a:pt x="123872" y="124110"/>
                </a:lnTo>
                <a:lnTo>
                  <a:pt x="92912" y="158709"/>
                </a:lnTo>
                <a:lnTo>
                  <a:pt x="65845" y="196570"/>
                </a:lnTo>
                <a:lnTo>
                  <a:pt x="42987" y="237375"/>
                </a:lnTo>
                <a:lnTo>
                  <a:pt x="24656" y="280806"/>
                </a:lnTo>
                <a:lnTo>
                  <a:pt x="11170" y="326544"/>
                </a:lnTo>
                <a:lnTo>
                  <a:pt x="2845" y="374272"/>
                </a:lnTo>
                <a:lnTo>
                  <a:pt x="0" y="423671"/>
                </a:lnTo>
                <a:lnTo>
                  <a:pt x="2845" y="473071"/>
                </a:lnTo>
                <a:lnTo>
                  <a:pt x="11170" y="520799"/>
                </a:lnTo>
                <a:lnTo>
                  <a:pt x="24656" y="566537"/>
                </a:lnTo>
                <a:lnTo>
                  <a:pt x="42987" y="609968"/>
                </a:lnTo>
                <a:lnTo>
                  <a:pt x="65845" y="650773"/>
                </a:lnTo>
                <a:lnTo>
                  <a:pt x="92912" y="688634"/>
                </a:lnTo>
                <a:lnTo>
                  <a:pt x="123872" y="723233"/>
                </a:lnTo>
                <a:lnTo>
                  <a:pt x="158407" y="754251"/>
                </a:lnTo>
                <a:lnTo>
                  <a:pt x="196199" y="781370"/>
                </a:lnTo>
                <a:lnTo>
                  <a:pt x="236930" y="804272"/>
                </a:lnTo>
                <a:lnTo>
                  <a:pt x="280285" y="822638"/>
                </a:lnTo>
                <a:lnTo>
                  <a:pt x="325944" y="836151"/>
                </a:lnTo>
                <a:lnTo>
                  <a:pt x="373592" y="844492"/>
                </a:lnTo>
                <a:lnTo>
                  <a:pt x="422909" y="847343"/>
                </a:lnTo>
                <a:lnTo>
                  <a:pt x="472227" y="844492"/>
                </a:lnTo>
                <a:lnTo>
                  <a:pt x="519875" y="836151"/>
                </a:lnTo>
                <a:lnTo>
                  <a:pt x="565534" y="822638"/>
                </a:lnTo>
                <a:lnTo>
                  <a:pt x="608889" y="804272"/>
                </a:lnTo>
                <a:lnTo>
                  <a:pt x="649620" y="781370"/>
                </a:lnTo>
                <a:lnTo>
                  <a:pt x="687412" y="754251"/>
                </a:lnTo>
                <a:lnTo>
                  <a:pt x="721947" y="723233"/>
                </a:lnTo>
                <a:lnTo>
                  <a:pt x="752907" y="688634"/>
                </a:lnTo>
                <a:lnTo>
                  <a:pt x="779974" y="650773"/>
                </a:lnTo>
                <a:lnTo>
                  <a:pt x="802832" y="609968"/>
                </a:lnTo>
                <a:lnTo>
                  <a:pt x="821163" y="566537"/>
                </a:lnTo>
                <a:lnTo>
                  <a:pt x="834649" y="520799"/>
                </a:lnTo>
                <a:lnTo>
                  <a:pt x="842974" y="473071"/>
                </a:lnTo>
                <a:lnTo>
                  <a:pt x="845820" y="423671"/>
                </a:lnTo>
                <a:lnTo>
                  <a:pt x="842974" y="374272"/>
                </a:lnTo>
                <a:lnTo>
                  <a:pt x="834649" y="326544"/>
                </a:lnTo>
                <a:lnTo>
                  <a:pt x="821163" y="280806"/>
                </a:lnTo>
                <a:lnTo>
                  <a:pt x="802832" y="237375"/>
                </a:lnTo>
                <a:lnTo>
                  <a:pt x="779974" y="196570"/>
                </a:lnTo>
                <a:lnTo>
                  <a:pt x="752907" y="158709"/>
                </a:lnTo>
                <a:lnTo>
                  <a:pt x="721947" y="124110"/>
                </a:lnTo>
                <a:lnTo>
                  <a:pt x="687412" y="93092"/>
                </a:lnTo>
                <a:lnTo>
                  <a:pt x="649620" y="65973"/>
                </a:lnTo>
                <a:lnTo>
                  <a:pt x="608889" y="43071"/>
                </a:lnTo>
                <a:lnTo>
                  <a:pt x="565534" y="24705"/>
                </a:lnTo>
                <a:lnTo>
                  <a:pt x="519875" y="11192"/>
                </a:lnTo>
                <a:lnTo>
                  <a:pt x="472227" y="2851"/>
                </a:lnTo>
                <a:lnTo>
                  <a:pt x="422909" y="0"/>
                </a:lnTo>
                <a:close/>
              </a:path>
            </a:pathLst>
          </a:custGeom>
          <a:solidFill>
            <a:srgbClr val="FF9933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1014984" y="5013176"/>
            <a:ext cx="7589463" cy="507683"/>
          </a:xfrm>
          <a:custGeom>
            <a:avLst/>
            <a:gdLst/>
            <a:ahLst/>
            <a:cxnLst/>
            <a:rect l="l" t="t" r="r" b="b"/>
            <a:pathLst>
              <a:path w="5783580" h="676910">
                <a:moveTo>
                  <a:pt x="0" y="676655"/>
                </a:moveTo>
                <a:lnTo>
                  <a:pt x="5783580" y="676655"/>
                </a:lnTo>
                <a:lnTo>
                  <a:pt x="5783580" y="0"/>
                </a:lnTo>
                <a:lnTo>
                  <a:pt x="0" y="0"/>
                </a:lnTo>
                <a:lnTo>
                  <a:pt x="0" y="676655"/>
                </a:lnTo>
                <a:close/>
              </a:path>
            </a:pathLst>
          </a:custGeom>
          <a:solidFill>
            <a:srgbClr val="CC66FF"/>
          </a:solidFill>
        </p:spPr>
        <p:txBody>
          <a:bodyPr wrap="square" lIns="0" tIns="0" rIns="0" bIns="0" rtlCol="0"/>
          <a:lstStyle/>
          <a:p>
            <a:r>
              <a:rPr lang="es-MX" sz="1350" dirty="0"/>
              <a:t> </a:t>
            </a:r>
            <a:r>
              <a:rPr lang="es-MX" sz="1350" dirty="0" smtClean="0"/>
              <a:t>           </a:t>
            </a:r>
            <a:r>
              <a:rPr lang="es-MX" sz="2400" b="1" dirty="0" smtClean="0"/>
              <a:t>Otras legislaciones</a:t>
            </a:r>
            <a:endParaRPr sz="2400" b="1" dirty="0"/>
          </a:p>
        </p:txBody>
      </p:sp>
      <p:sp>
        <p:nvSpPr>
          <p:cNvPr id="12" name="object 12"/>
          <p:cNvSpPr txBox="1"/>
          <p:nvPr/>
        </p:nvSpPr>
        <p:spPr>
          <a:xfrm>
            <a:off x="1250061" y="3505924"/>
            <a:ext cx="6058241" cy="109629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485299">
              <a:spcBef>
                <a:spcPts val="79"/>
              </a:spcBef>
            </a:pPr>
            <a:r>
              <a:rPr lang="es-MX" sz="2400" b="1" spc="-11" dirty="0" smtClean="0">
                <a:cs typeface="Gill Sans MT"/>
              </a:rPr>
              <a:t>Jurisprudencia nacional</a:t>
            </a:r>
          </a:p>
          <a:p>
            <a:pPr marL="485299">
              <a:spcBef>
                <a:spcPts val="79"/>
              </a:spcBef>
            </a:pPr>
            <a:r>
              <a:rPr sz="2175" b="1" spc="83" dirty="0" smtClean="0">
                <a:solidFill>
                  <a:srgbClr val="FFFFFF"/>
                </a:solidFill>
                <a:latin typeface="Arial"/>
                <a:cs typeface="Arial"/>
              </a:rPr>
              <a:t>AUTOESTIMA</a:t>
            </a:r>
            <a:r>
              <a:rPr sz="2175" b="1" spc="-1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75" b="1" spc="98" dirty="0">
                <a:solidFill>
                  <a:srgbClr val="FFFFFF"/>
                </a:solidFill>
                <a:latin typeface="Arial"/>
                <a:cs typeface="Arial"/>
              </a:rPr>
              <a:t>POSITIVA</a:t>
            </a:r>
            <a:endParaRPr sz="2175" dirty="0">
              <a:latin typeface="Arial"/>
              <a:cs typeface="Arial"/>
            </a:endParaRPr>
          </a:p>
          <a:p>
            <a:pPr>
              <a:spcBef>
                <a:spcPts val="26"/>
              </a:spcBef>
            </a:pPr>
            <a:r>
              <a:rPr lang="es-MX" sz="2400" b="1" dirty="0" smtClean="0">
                <a:cs typeface="Times New Roman"/>
              </a:rPr>
              <a:t>      Jurisprudencia  convencional</a:t>
            </a:r>
            <a:endParaRPr sz="2400" b="1" dirty="0"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8353" y="4910328"/>
            <a:ext cx="635794" cy="635794"/>
          </a:xfrm>
          <a:custGeom>
            <a:avLst/>
            <a:gdLst/>
            <a:ahLst/>
            <a:cxnLst/>
            <a:rect l="l" t="t" r="r" b="b"/>
            <a:pathLst>
              <a:path w="847725" h="847725">
                <a:moveTo>
                  <a:pt x="423671" y="0"/>
                </a:moveTo>
                <a:lnTo>
                  <a:pt x="374263" y="2850"/>
                </a:lnTo>
                <a:lnTo>
                  <a:pt x="326528" y="11189"/>
                </a:lnTo>
                <a:lnTo>
                  <a:pt x="280786" y="24699"/>
                </a:lnTo>
                <a:lnTo>
                  <a:pt x="237353" y="43062"/>
                </a:lnTo>
                <a:lnTo>
                  <a:pt x="196547" y="65961"/>
                </a:lnTo>
                <a:lnTo>
                  <a:pt x="158687" y="93076"/>
                </a:lnTo>
                <a:lnTo>
                  <a:pt x="124091" y="124091"/>
                </a:lnTo>
                <a:lnTo>
                  <a:pt x="93076" y="158687"/>
                </a:lnTo>
                <a:lnTo>
                  <a:pt x="65961" y="196547"/>
                </a:lnTo>
                <a:lnTo>
                  <a:pt x="43062" y="237353"/>
                </a:lnTo>
                <a:lnTo>
                  <a:pt x="24699" y="280786"/>
                </a:lnTo>
                <a:lnTo>
                  <a:pt x="11189" y="326528"/>
                </a:lnTo>
                <a:lnTo>
                  <a:pt x="2850" y="374263"/>
                </a:lnTo>
                <a:lnTo>
                  <a:pt x="0" y="423672"/>
                </a:lnTo>
                <a:lnTo>
                  <a:pt x="2850" y="473080"/>
                </a:lnTo>
                <a:lnTo>
                  <a:pt x="11189" y="520815"/>
                </a:lnTo>
                <a:lnTo>
                  <a:pt x="24699" y="566557"/>
                </a:lnTo>
                <a:lnTo>
                  <a:pt x="43062" y="609990"/>
                </a:lnTo>
                <a:lnTo>
                  <a:pt x="65961" y="650796"/>
                </a:lnTo>
                <a:lnTo>
                  <a:pt x="93076" y="688656"/>
                </a:lnTo>
                <a:lnTo>
                  <a:pt x="124091" y="723252"/>
                </a:lnTo>
                <a:lnTo>
                  <a:pt x="158687" y="754267"/>
                </a:lnTo>
                <a:lnTo>
                  <a:pt x="196547" y="781382"/>
                </a:lnTo>
                <a:lnTo>
                  <a:pt x="237353" y="804281"/>
                </a:lnTo>
                <a:lnTo>
                  <a:pt x="280786" y="822644"/>
                </a:lnTo>
                <a:lnTo>
                  <a:pt x="326528" y="836154"/>
                </a:lnTo>
                <a:lnTo>
                  <a:pt x="374263" y="844493"/>
                </a:lnTo>
                <a:lnTo>
                  <a:pt x="423671" y="847344"/>
                </a:lnTo>
                <a:lnTo>
                  <a:pt x="473071" y="844493"/>
                </a:lnTo>
                <a:lnTo>
                  <a:pt x="520799" y="836154"/>
                </a:lnTo>
                <a:lnTo>
                  <a:pt x="566537" y="822644"/>
                </a:lnTo>
                <a:lnTo>
                  <a:pt x="609968" y="804281"/>
                </a:lnTo>
                <a:lnTo>
                  <a:pt x="650773" y="781382"/>
                </a:lnTo>
                <a:lnTo>
                  <a:pt x="688634" y="754267"/>
                </a:lnTo>
                <a:lnTo>
                  <a:pt x="723233" y="723252"/>
                </a:lnTo>
                <a:lnTo>
                  <a:pt x="754251" y="688656"/>
                </a:lnTo>
                <a:lnTo>
                  <a:pt x="781370" y="650796"/>
                </a:lnTo>
                <a:lnTo>
                  <a:pt x="804272" y="609990"/>
                </a:lnTo>
                <a:lnTo>
                  <a:pt x="822638" y="566557"/>
                </a:lnTo>
                <a:lnTo>
                  <a:pt x="836151" y="520815"/>
                </a:lnTo>
                <a:lnTo>
                  <a:pt x="844492" y="473080"/>
                </a:lnTo>
                <a:lnTo>
                  <a:pt x="847344" y="423672"/>
                </a:lnTo>
                <a:lnTo>
                  <a:pt x="844492" y="374263"/>
                </a:lnTo>
                <a:lnTo>
                  <a:pt x="836151" y="326528"/>
                </a:lnTo>
                <a:lnTo>
                  <a:pt x="822638" y="280786"/>
                </a:lnTo>
                <a:lnTo>
                  <a:pt x="804272" y="237353"/>
                </a:lnTo>
                <a:lnTo>
                  <a:pt x="781370" y="196547"/>
                </a:lnTo>
                <a:lnTo>
                  <a:pt x="754251" y="158687"/>
                </a:lnTo>
                <a:lnTo>
                  <a:pt x="723233" y="124091"/>
                </a:lnTo>
                <a:lnTo>
                  <a:pt x="688634" y="93076"/>
                </a:lnTo>
                <a:lnTo>
                  <a:pt x="650773" y="65961"/>
                </a:lnTo>
                <a:lnTo>
                  <a:pt x="609968" y="43062"/>
                </a:lnTo>
                <a:lnTo>
                  <a:pt x="566537" y="24699"/>
                </a:lnTo>
                <a:lnTo>
                  <a:pt x="520799" y="11189"/>
                </a:lnTo>
                <a:lnTo>
                  <a:pt x="473071" y="2850"/>
                </a:lnTo>
                <a:lnTo>
                  <a:pt x="423671" y="0"/>
                </a:lnTo>
                <a:close/>
              </a:path>
            </a:pathLst>
          </a:custGeom>
          <a:solidFill>
            <a:srgbClr val="CC66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/>
          <p:nvPr/>
        </p:nvSpPr>
        <p:spPr>
          <a:xfrm>
            <a:off x="561898" y="2890705"/>
            <a:ext cx="361645" cy="3694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4"/>
          <p:cNvSpPr/>
          <p:nvPr/>
        </p:nvSpPr>
        <p:spPr>
          <a:xfrm>
            <a:off x="1014984" y="1916832"/>
            <a:ext cx="7589464" cy="507683"/>
          </a:xfrm>
          <a:custGeom>
            <a:avLst/>
            <a:gdLst/>
            <a:ahLst/>
            <a:cxnLst/>
            <a:rect l="l" t="t" r="r" b="b"/>
            <a:pathLst>
              <a:path w="5297805" h="676910">
                <a:moveTo>
                  <a:pt x="0" y="676655"/>
                </a:moveTo>
                <a:lnTo>
                  <a:pt x="5297424" y="676655"/>
                </a:lnTo>
                <a:lnTo>
                  <a:pt x="5297424" y="0"/>
                </a:lnTo>
                <a:lnTo>
                  <a:pt x="0" y="0"/>
                </a:lnTo>
                <a:lnTo>
                  <a:pt x="0" y="676655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r>
              <a:rPr lang="es-MX" sz="2400" b="1" dirty="0" smtClean="0"/>
              <a:t>    Constitución Política de los Estados Unidos Mexicanos</a:t>
            </a:r>
            <a:endParaRPr sz="2400" b="1" dirty="0"/>
          </a:p>
        </p:txBody>
      </p:sp>
      <p:sp>
        <p:nvSpPr>
          <p:cNvPr id="25" name="Título 2"/>
          <p:cNvSpPr txBox="1">
            <a:spLocks/>
          </p:cNvSpPr>
          <p:nvPr/>
        </p:nvSpPr>
        <p:spPr>
          <a:xfrm>
            <a:off x="395536" y="567248"/>
            <a:ext cx="8496944" cy="4536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dirty="0" smtClean="0">
                <a:solidFill>
                  <a:srgbClr val="FF0000"/>
                </a:solidFill>
              </a:rPr>
              <a:t>LEGISLACIÓN</a:t>
            </a:r>
            <a:endParaRPr lang="es-ES" sz="2800" dirty="0"/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8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>
            <a:extLst>
              <a:ext uri="{FF2B5EF4-FFF2-40B4-BE49-F238E27FC236}">
                <a16:creationId xmlns:a16="http://schemas.microsoft.com/office/drawing/2014/main" xmlns="" id="{A4CD37D6-FE32-48E3-A3AD-F07BE6A19FA1}"/>
              </a:ext>
            </a:extLst>
          </p:cNvPr>
          <p:cNvSpPr txBox="1">
            <a:spLocks/>
          </p:cNvSpPr>
          <p:nvPr/>
        </p:nvSpPr>
        <p:spPr>
          <a:xfrm>
            <a:off x="780915" y="2492896"/>
            <a:ext cx="5663293" cy="1674564"/>
          </a:xfrm>
          <a:prstGeom prst="rect">
            <a:avLst/>
          </a:prstGeom>
        </p:spPr>
        <p:txBody>
          <a:bodyPr vert="horz" lIns="0" rIns="0" bIns="0" rtlCol="0" anchor="b">
            <a:normAutofit fontScale="75000" lnSpcReduction="20000"/>
          </a:bodyPr>
          <a:lstStyle>
            <a:lvl1pPr algn="l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z="3975" dirty="0">
                <a:solidFill>
                  <a:srgbClr val="0D1909"/>
                </a:solidFill>
                <a:latin typeface="+mn-lt"/>
              </a:rPr>
              <a:t>“Un especialista no se distingue por saber más, sino por saber que hacer con lo que sabe.”</a:t>
            </a:r>
            <a:r>
              <a:rPr lang="es-ES" sz="3975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es-ES" sz="3975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s-ES" sz="3750" dirty="0"/>
              <a:t> </a:t>
            </a:r>
            <a:br>
              <a:rPr lang="es-ES" sz="3750" dirty="0"/>
            </a:br>
            <a:endParaRPr lang="es-ES" sz="375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</a:t>
            </a:fld>
            <a:endParaRPr lang="es-ES" noProof="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00092" y="3104963"/>
            <a:ext cx="2808312" cy="475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1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20</a:t>
            </a:fld>
            <a:endParaRPr lang="es-ES" noProof="0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227519" y="764704"/>
            <a:ext cx="5616624" cy="5760640"/>
          </a:xfrm>
        </p:spPr>
        <p:txBody>
          <a:bodyPr>
            <a:noAutofit/>
          </a:bodyPr>
          <a:lstStyle/>
          <a:p>
            <a:pPr marL="274320" lvl="1" indent="0" algn="just">
              <a:buNone/>
            </a:pPr>
            <a:r>
              <a:rPr lang="es-MX" sz="2000" b="1" dirty="0"/>
              <a:t>Plantear la perspectiva de género en la demanda, escrito o alegato, en forma </a:t>
            </a:r>
            <a:r>
              <a:rPr lang="es-MX" sz="2000" b="1" dirty="0" err="1"/>
              <a:t>interseccional</a:t>
            </a:r>
            <a:r>
              <a:rPr lang="es-MX" sz="2000" b="1" dirty="0" smtClean="0"/>
              <a:t>.</a:t>
            </a:r>
          </a:p>
          <a:p>
            <a:pPr marL="274320" lvl="1" indent="0" algn="just">
              <a:buNone/>
            </a:pPr>
            <a:endParaRPr lang="es-MX" sz="2000" b="1" dirty="0"/>
          </a:p>
          <a:p>
            <a:pPr marL="274320" lvl="1" indent="0" algn="just">
              <a:buNone/>
            </a:pPr>
            <a:r>
              <a:rPr lang="es-MX" sz="2000" b="1" dirty="0" smtClean="0"/>
              <a:t>Expone </a:t>
            </a:r>
            <a:r>
              <a:rPr lang="es-MX" sz="2000" b="1" dirty="0"/>
              <a:t>en forma clara los hechos para guiar al juzgador a realizar el estudio, análisis </a:t>
            </a:r>
            <a:r>
              <a:rPr lang="es-MX" sz="2000" b="1" dirty="0" smtClean="0"/>
              <a:t>y, </a:t>
            </a:r>
            <a:r>
              <a:rPr lang="es-MX" sz="2000" b="1" dirty="0"/>
              <a:t>en su </a:t>
            </a:r>
            <a:r>
              <a:rPr lang="es-MX" sz="2000" b="1" dirty="0" smtClean="0"/>
              <a:t>caso, </a:t>
            </a:r>
            <a:r>
              <a:rPr lang="es-MX" sz="2000" b="1" dirty="0"/>
              <a:t>la valoración con perspectiva de género</a:t>
            </a:r>
            <a:r>
              <a:rPr lang="es-MX" sz="2000" b="1" dirty="0" smtClean="0"/>
              <a:t>.</a:t>
            </a:r>
          </a:p>
          <a:p>
            <a:pPr marL="274320" lvl="1" indent="0" algn="just">
              <a:buNone/>
            </a:pPr>
            <a:endParaRPr lang="es-MX" sz="2000" b="1" dirty="0"/>
          </a:p>
          <a:p>
            <a:pPr marL="274320" lvl="1" indent="0" algn="just">
              <a:buNone/>
            </a:pPr>
            <a:r>
              <a:rPr lang="es-MX" sz="2000" b="1" dirty="0" smtClean="0"/>
              <a:t>Explicar el contexto de desigualdad  y demostrar </a:t>
            </a:r>
            <a:r>
              <a:rPr lang="es-MX" sz="2000" b="1" dirty="0"/>
              <a:t>cómo </a:t>
            </a:r>
            <a:r>
              <a:rPr lang="es-MX" sz="2000" b="1" dirty="0" smtClean="0"/>
              <a:t>éste afecta </a:t>
            </a:r>
            <a:r>
              <a:rPr lang="es-MX" sz="2000" b="1" dirty="0"/>
              <a:t>directamente los derechos de la parte que </a:t>
            </a:r>
            <a:r>
              <a:rPr lang="es-MX" sz="2000" b="1" dirty="0" smtClean="0"/>
              <a:t>representa, para que la autoridad juzgadora la elimine.</a:t>
            </a:r>
          </a:p>
          <a:p>
            <a:pPr marL="274320" lvl="1" indent="0" algn="just">
              <a:buNone/>
            </a:pPr>
            <a:endParaRPr lang="es-MX" sz="2000" b="1" dirty="0" smtClean="0"/>
          </a:p>
          <a:p>
            <a:pPr marL="274320" lvl="1" indent="0" algn="just">
              <a:buNone/>
            </a:pPr>
            <a:r>
              <a:rPr lang="es-MX" sz="2000" b="1" dirty="0" smtClean="0"/>
              <a:t>Citar </a:t>
            </a:r>
            <a:r>
              <a:rPr lang="es-MX" sz="2000" b="1" dirty="0"/>
              <a:t>los </a:t>
            </a:r>
            <a:r>
              <a:rPr lang="es-MX" sz="2000" b="1" dirty="0" smtClean="0"/>
              <a:t>ordenamientos </a:t>
            </a:r>
            <a:r>
              <a:rPr lang="es-MX" sz="2000" b="1" dirty="0"/>
              <a:t>constitucionales o de legislación internacional </a:t>
            </a:r>
            <a:r>
              <a:rPr lang="es-MX" sz="2000" b="1" dirty="0" smtClean="0"/>
              <a:t>que resulten aplicables; así como la jurisprudencia de fuente nacional e internacional que considera aplicable.</a:t>
            </a:r>
            <a:endParaRPr lang="es-MX" sz="2000" b="1" dirty="0"/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96944" cy="453683"/>
          </a:xfrm>
        </p:spPr>
        <p:txBody>
          <a:bodyPr rtlCol="0">
            <a:no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¿</a:t>
            </a:r>
            <a:r>
              <a:rPr lang="es-MX" sz="2400" b="1" dirty="0">
                <a:solidFill>
                  <a:srgbClr val="FF0000"/>
                </a:solidFill>
              </a:rPr>
              <a:t>CÓMO </a:t>
            </a:r>
            <a:r>
              <a:rPr lang="es-MX" sz="2400" b="1" dirty="0" smtClean="0">
                <a:solidFill>
                  <a:srgbClr val="FF0000"/>
                </a:solidFill>
              </a:rPr>
              <a:t>PLANTEAR EL ESTUDIO CON PERSPECTIVA </a:t>
            </a:r>
            <a:r>
              <a:rPr lang="es-MX" sz="2400" b="1" dirty="0">
                <a:solidFill>
                  <a:srgbClr val="FF0000"/>
                </a:solidFill>
              </a:rPr>
              <a:t>DE GÉNERO?</a:t>
            </a:r>
            <a:endParaRPr lang="es-ES" sz="2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95262" y="5197973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1040" y="2188831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71067" y="3580708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11527" y="861640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erecho de petición : Qué es y como se regula -ACAL Abogado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903" y="2278028"/>
            <a:ext cx="2590553" cy="172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10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21</a:t>
            </a:fld>
            <a:endParaRPr lang="es-ES" noProof="0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3625552" y="1094636"/>
            <a:ext cx="5338936" cy="5261714"/>
          </a:xfrm>
        </p:spPr>
        <p:txBody>
          <a:bodyPr>
            <a:noAutofit/>
          </a:bodyPr>
          <a:lstStyle/>
          <a:p>
            <a:pPr marL="274320" lvl="1" indent="0" algn="just">
              <a:buNone/>
            </a:pPr>
            <a:r>
              <a:rPr lang="es-MX" sz="2000" b="1" dirty="0" smtClean="0"/>
              <a:t>Ofrecer </a:t>
            </a:r>
            <a:r>
              <a:rPr lang="es-MX" sz="2000" b="1" dirty="0"/>
              <a:t>medios de prueba idóneos para acreditar contextos de violencia o desigualdad (periciales en psicología, sociología o trabajo </a:t>
            </a:r>
            <a:r>
              <a:rPr lang="es-MX" sz="2000" b="1" dirty="0" smtClean="0"/>
              <a:t>social, testigos).</a:t>
            </a:r>
          </a:p>
          <a:p>
            <a:pPr marL="274320" lvl="1" indent="0" algn="just">
              <a:buNone/>
            </a:pPr>
            <a:r>
              <a:rPr lang="es-MX" sz="2000" b="1" dirty="0" smtClean="0"/>
              <a:t>Argumentar la flexibilización en la valoración de las pruebas.</a:t>
            </a:r>
          </a:p>
          <a:p>
            <a:pPr marL="274320" lvl="1" indent="0" algn="just">
              <a:buNone/>
            </a:pPr>
            <a:endParaRPr lang="es-MX" sz="800" b="1" dirty="0" smtClean="0"/>
          </a:p>
          <a:p>
            <a:pPr marL="274320" lvl="1" indent="0" algn="just">
              <a:buNone/>
            </a:pPr>
            <a:r>
              <a:rPr lang="es-MX" sz="2000" b="1" dirty="0" smtClean="0"/>
              <a:t>Cuestionar la aparente neutralidad de las normas aplicadas al caso.</a:t>
            </a:r>
          </a:p>
          <a:p>
            <a:pPr marL="274320" lvl="1" indent="0" algn="just">
              <a:buNone/>
            </a:pPr>
            <a:endParaRPr lang="es-MX" sz="800" b="1" dirty="0"/>
          </a:p>
          <a:p>
            <a:pPr marL="274320" lvl="1" indent="0" algn="just">
              <a:buNone/>
            </a:pPr>
            <a:r>
              <a:rPr lang="es-MX" sz="2000" b="1" dirty="0" smtClean="0"/>
              <a:t>Pedir al juzgador analizar el conflicto bajo este enfoque de manera reforzada caso de que el material probatorio no sea suficiente.</a:t>
            </a:r>
          </a:p>
          <a:p>
            <a:pPr marL="274320" lvl="1" indent="0" algn="just">
              <a:buNone/>
            </a:pPr>
            <a:endParaRPr lang="es-MX" sz="800" b="1" dirty="0"/>
          </a:p>
          <a:p>
            <a:pPr marL="274320" lvl="1" indent="0" algn="just">
              <a:buNone/>
            </a:pPr>
            <a:r>
              <a:rPr lang="es-MX" sz="2000" b="1" dirty="0" smtClean="0"/>
              <a:t>Sólo por excepción pedir la suplencia de la deficiencia de la queja.</a:t>
            </a:r>
            <a:endParaRPr lang="es-MX" sz="2000" b="1" dirty="0"/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96944" cy="453683"/>
          </a:xfrm>
        </p:spPr>
        <p:txBody>
          <a:bodyPr rtlCol="0">
            <a:no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¿</a:t>
            </a:r>
            <a:r>
              <a:rPr lang="es-MX" sz="2400" b="1" dirty="0">
                <a:solidFill>
                  <a:srgbClr val="FF0000"/>
                </a:solidFill>
              </a:rPr>
              <a:t>CÓMO </a:t>
            </a:r>
            <a:r>
              <a:rPr lang="es-MX" sz="2400" b="1" dirty="0" smtClean="0">
                <a:solidFill>
                  <a:srgbClr val="FF0000"/>
                </a:solidFill>
              </a:rPr>
              <a:t>PLANTEAR UN ESTUDIO CON PERSPECTIVA </a:t>
            </a:r>
            <a:r>
              <a:rPr lang="es-MX" sz="2400" b="1" dirty="0">
                <a:solidFill>
                  <a:srgbClr val="FF0000"/>
                </a:solidFill>
              </a:rPr>
              <a:t>DE GÉNERO?</a:t>
            </a:r>
            <a:endParaRPr lang="es-ES" sz="2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81084" y="1243252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81084" y="3324905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71111" y="2492929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704076" y="4137924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Juridico Imágenes, Fotos y Fondos de pantalla para Descargar Grati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337682"/>
            <a:ext cx="2808312" cy="209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61427" y="5324104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92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22</a:t>
            </a:fld>
            <a:endParaRPr lang="es-ES" noProof="0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467544" y="764704"/>
            <a:ext cx="4824536" cy="55916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1650" b="1" dirty="0"/>
              <a:t>Registro digital: 2013866 y  2011430</a:t>
            </a:r>
          </a:p>
          <a:p>
            <a:pPr marL="0" indent="0">
              <a:buNone/>
            </a:pPr>
            <a:endParaRPr lang="es-MX" sz="1650" b="1" dirty="0"/>
          </a:p>
          <a:p>
            <a:pPr marL="0" indent="0" algn="just">
              <a:buNone/>
            </a:pPr>
            <a:r>
              <a:rPr lang="es-MX" sz="1650" b="1" dirty="0">
                <a:solidFill>
                  <a:srgbClr val="FF0000"/>
                </a:solidFill>
              </a:rPr>
              <a:t>1) Aplicabilidad: </a:t>
            </a:r>
            <a:r>
              <a:rPr lang="es-MX" sz="1650" b="1" dirty="0"/>
              <a:t>es intrínseca a la labor jurisdiccional, de modo que no debe mediar petición de parte, la cual comprende obligaciones específicas en casos graves de violencia contra las mujeres, y se refuerza aún más en el marco de contextos de violencia contra </a:t>
            </a:r>
            <a:r>
              <a:rPr lang="es-MX" sz="1650" b="1" dirty="0" smtClean="0"/>
              <a:t>éstas.</a:t>
            </a:r>
            <a:endParaRPr lang="es-MX" sz="1650" b="1" dirty="0"/>
          </a:p>
          <a:p>
            <a:pPr marL="0" indent="0">
              <a:buNone/>
            </a:pPr>
            <a:endParaRPr lang="es-MX" sz="1650" b="1" dirty="0"/>
          </a:p>
          <a:p>
            <a:pPr marL="0" indent="0">
              <a:buNone/>
            </a:pPr>
            <a:r>
              <a:rPr lang="es-MX" sz="1650" b="1" dirty="0">
                <a:solidFill>
                  <a:srgbClr val="FF0000"/>
                </a:solidFill>
              </a:rPr>
              <a:t>2) Metodología: </a:t>
            </a:r>
          </a:p>
          <a:p>
            <a:pPr marL="531495" lvl="1" indent="-257175" algn="just">
              <a:buFont typeface="Arial" panose="020B0604020202020204" pitchFamily="34" charset="0"/>
              <a:buChar char="•"/>
            </a:pPr>
            <a:r>
              <a:rPr lang="es-MX" sz="1650" b="1" dirty="0"/>
              <a:t>Identificar  si existen situaciones de poder que por cuestiones de género den cuenta de un desequilibrio entre las partes de la </a:t>
            </a:r>
            <a:r>
              <a:rPr lang="es-MX" sz="1650" b="1" dirty="0" smtClean="0"/>
              <a:t>controversia. </a:t>
            </a:r>
            <a:endParaRPr lang="es-MX" sz="1650" b="1" dirty="0"/>
          </a:p>
          <a:p>
            <a:pPr marL="531495" lvl="1" indent="-257175" algn="just">
              <a:buFont typeface="Arial" panose="020B0604020202020204" pitchFamily="34" charset="0"/>
              <a:buChar char="•"/>
            </a:pPr>
            <a:endParaRPr lang="es-MX" sz="1650" b="1" dirty="0"/>
          </a:p>
          <a:p>
            <a:pPr marL="531495" lvl="1" indent="-257175" algn="just">
              <a:buFont typeface="Arial" panose="020B0604020202020204" pitchFamily="34" charset="0"/>
              <a:buChar char="•"/>
            </a:pPr>
            <a:r>
              <a:rPr lang="es-MX" sz="1650" b="1" dirty="0"/>
              <a:t>Cuestionar los hechos y valorar las pruebas desechando cualquier estereotipo o prejuicio de género, para visualizar las situaciones de desventaja provocadas por condiciones de sexo o </a:t>
            </a:r>
            <a:r>
              <a:rPr lang="es-MX" sz="1650" b="1" dirty="0" smtClean="0"/>
              <a:t>género.</a:t>
            </a:r>
            <a:endParaRPr lang="es-MX" sz="1650" b="1" dirty="0"/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57098" y="424273"/>
            <a:ext cx="6891166" cy="412439"/>
          </a:xfrm>
        </p:spPr>
        <p:txBody>
          <a:bodyPr rtlCol="0">
            <a:noAutofit/>
          </a:bodyPr>
          <a:lstStyle/>
          <a:p>
            <a:r>
              <a:rPr lang="es-MX" sz="2100" b="1" dirty="0">
                <a:solidFill>
                  <a:srgbClr val="FF0000"/>
                </a:solidFill>
              </a:rPr>
              <a:t/>
            </a:r>
            <a:br>
              <a:rPr lang="es-MX" sz="2100" b="1" dirty="0">
                <a:solidFill>
                  <a:srgbClr val="FF0000"/>
                </a:solidFill>
              </a:rPr>
            </a:br>
            <a:r>
              <a:rPr lang="es-MX" sz="2100" b="1" dirty="0" smtClean="0">
                <a:solidFill>
                  <a:srgbClr val="FF0000"/>
                </a:solidFill>
              </a:rPr>
              <a:t/>
            </a:r>
            <a:br>
              <a:rPr lang="es-MX" sz="2100" b="1" dirty="0" smtClean="0">
                <a:solidFill>
                  <a:srgbClr val="FF0000"/>
                </a:solidFill>
              </a:rPr>
            </a:br>
            <a:r>
              <a:rPr lang="es-MX" sz="2400" b="1" dirty="0" smtClean="0">
                <a:solidFill>
                  <a:srgbClr val="FF0000"/>
                </a:solidFill>
              </a:rPr>
              <a:t>¿CÓMO </a:t>
            </a:r>
            <a:r>
              <a:rPr lang="es-MX" sz="2400" b="1" dirty="0">
                <a:solidFill>
                  <a:srgbClr val="FF0000"/>
                </a:solidFill>
              </a:rPr>
              <a:t>SE JUZGA CON PERSPECTIVA DE GÉNERO</a:t>
            </a:r>
            <a:r>
              <a:rPr lang="es-MX" sz="2400" b="1" dirty="0" smtClean="0">
                <a:solidFill>
                  <a:srgbClr val="FF0000"/>
                </a:solidFill>
              </a:rPr>
              <a:t>?</a:t>
            </a:r>
            <a:br>
              <a:rPr lang="es-MX" sz="2400" b="1" dirty="0" smtClean="0">
                <a:solidFill>
                  <a:srgbClr val="FF0000"/>
                </a:solidFill>
              </a:rPr>
            </a:br>
            <a:r>
              <a:rPr lang="es-MX" sz="2400" b="1" dirty="0">
                <a:solidFill>
                  <a:srgbClr val="FF0000"/>
                </a:solidFill>
              </a:rPr>
              <a:t/>
            </a:r>
            <a:br>
              <a:rPr lang="es-MX" sz="2400" b="1" dirty="0">
                <a:solidFill>
                  <a:srgbClr val="FF0000"/>
                </a:solidFill>
              </a:rPr>
            </a:br>
            <a:endParaRPr lang="es-ES" sz="2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VA PJEM POR PARIDAD EN JUZGADOS Y MAGISTRATURAS - Marcaje Legislativ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530" y="1869132"/>
            <a:ext cx="3380885" cy="242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63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23</a:t>
            </a:fld>
            <a:endParaRPr lang="es-ES" noProof="0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323528" y="764704"/>
            <a:ext cx="5338936" cy="5760640"/>
          </a:xfrm>
        </p:spPr>
        <p:txBody>
          <a:bodyPr>
            <a:noAutofit/>
          </a:bodyPr>
          <a:lstStyle/>
          <a:p>
            <a:pPr marL="274320" lvl="1" indent="0" algn="just">
              <a:buNone/>
            </a:pPr>
            <a:r>
              <a:rPr lang="es-MX" sz="1650" b="1" dirty="0"/>
              <a:t>En caso de que el material probatorio no sea suficiente para aclarar la situación de violencia, vulnerabilidad o discriminación por razones de género, ordenar las pruebas necesarias para visibilizar dichas </a:t>
            </a:r>
            <a:r>
              <a:rPr lang="es-MX" sz="1650" b="1" dirty="0" smtClean="0"/>
              <a:t>situaciones.</a:t>
            </a:r>
            <a:endParaRPr lang="es-MX" sz="1650" b="1" dirty="0"/>
          </a:p>
          <a:p>
            <a:pPr marL="402908" lvl="1" indent="-128588" algn="just">
              <a:buFont typeface="Arial" panose="020B0604020202020204" pitchFamily="34" charset="0"/>
              <a:buChar char="•"/>
            </a:pPr>
            <a:endParaRPr lang="es-MX" sz="600" b="1" dirty="0"/>
          </a:p>
          <a:p>
            <a:pPr marL="274320" lvl="1" indent="0" algn="just">
              <a:buNone/>
            </a:pPr>
            <a:r>
              <a:rPr lang="es-MX" sz="1650" b="1" dirty="0"/>
              <a:t>De detectarse la situación de desventaja por cuestiones de género, cuestionar la neutralidad del derecho aplicable, así como evaluar el impacto diferenciado de la solución propuesta para buscar una resolución justa e igualitaria de acuerdo al contexto de desigualdad por condiciones de </a:t>
            </a:r>
            <a:r>
              <a:rPr lang="es-MX" sz="1650" b="1" dirty="0" smtClean="0"/>
              <a:t>género.</a:t>
            </a:r>
            <a:endParaRPr lang="es-MX" sz="1650" b="1" dirty="0"/>
          </a:p>
          <a:p>
            <a:pPr marL="402908" lvl="1" indent="-128588" algn="just">
              <a:buFont typeface="Arial" panose="020B0604020202020204" pitchFamily="34" charset="0"/>
              <a:buChar char="•"/>
            </a:pPr>
            <a:endParaRPr lang="es-MX" sz="600" b="1" dirty="0"/>
          </a:p>
          <a:p>
            <a:pPr marL="274320" lvl="1" indent="0" algn="just">
              <a:buNone/>
            </a:pPr>
            <a:r>
              <a:rPr lang="es-MX" sz="1650" b="1" dirty="0"/>
              <a:t>Aplicar los estándares de derechos humanos de todas las personas involucradas, especialmente de los niños y </a:t>
            </a:r>
            <a:r>
              <a:rPr lang="es-MX" sz="1650" b="1" dirty="0" smtClean="0"/>
              <a:t>niñas.</a:t>
            </a:r>
            <a:endParaRPr lang="es-MX" sz="1650" b="1" dirty="0"/>
          </a:p>
          <a:p>
            <a:pPr marL="402908" lvl="1" indent="-128588" algn="just">
              <a:buFont typeface="Arial" panose="020B0604020202020204" pitchFamily="34" charset="0"/>
              <a:buChar char="•"/>
            </a:pPr>
            <a:endParaRPr lang="es-MX" sz="600" b="1" dirty="0"/>
          </a:p>
          <a:p>
            <a:pPr marL="274320" lvl="1" indent="0" algn="just">
              <a:buNone/>
            </a:pPr>
            <a:r>
              <a:rPr lang="es-MX" sz="1650" b="1" dirty="0"/>
              <a:t>Considerar que el método exige que, en todo momento, se evite el uso del lenguaje basado en estereotipos o prejuicios, por lo que debe procurarse un lenguaje incluyente con el objeto de asegurar un acceso a la justicia sin discriminación por motivos de género.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sz="1800" b="1" dirty="0"/>
          </a:p>
        </p:txBody>
      </p:sp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2123728" y="188640"/>
            <a:ext cx="6840760" cy="453683"/>
          </a:xfrm>
        </p:spPr>
        <p:txBody>
          <a:bodyPr rtlCol="0">
            <a:no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¿</a:t>
            </a:r>
            <a:r>
              <a:rPr lang="es-MX" sz="2400" b="1" dirty="0">
                <a:solidFill>
                  <a:srgbClr val="FF0000"/>
                </a:solidFill>
              </a:rPr>
              <a:t>CÓMO SE JUZGA CON PERSPECTIVA DE GÉNERO?</a:t>
            </a:r>
            <a:endParaRPr lang="es-ES" sz="2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Desde juzgados hasta la Corte: así funciona el Poder Judicial - IMER  Notici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139" y="2348880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51521" y="4653136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19472" y="2060848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27519" y="3789040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520" y="908720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56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5496" y="604356"/>
            <a:ext cx="4762872" cy="592396"/>
          </a:xfrm>
        </p:spPr>
        <p:txBody>
          <a:bodyPr rtlCol="0">
            <a:normAutofit fontScale="90000"/>
          </a:bodyPr>
          <a:lstStyle/>
          <a:p>
            <a:pPr algn="ctr"/>
            <a:r>
              <a:rPr lang="es-MX" sz="24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ELEMENTOS </a:t>
            </a:r>
            <a:r>
              <a:rPr lang="es-MX" sz="2400" b="1" kern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METODOLÓGICOS</a:t>
            </a:r>
            <a:br>
              <a:rPr lang="es-MX" sz="2400" b="1" kern="0" dirty="0" smtClean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es-MX" sz="2400" b="1" kern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s-MX" sz="24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QUE EXIGE LA SCJN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24</a:t>
            </a:fld>
            <a:endParaRPr lang="es-ES" noProof="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4993704" y="564351"/>
            <a:ext cx="3898776" cy="58169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s-MX" sz="1800" b="1" dirty="0"/>
              <a:t>Identificar situaciones de poder o desequilibrios </a:t>
            </a:r>
            <a:r>
              <a:rPr lang="es-MX" sz="1800" b="1" dirty="0" smtClean="0"/>
              <a:t>estructurales.</a:t>
            </a:r>
            <a:endParaRPr lang="es-MX" sz="1800" b="1" dirty="0"/>
          </a:p>
          <a:p>
            <a:endParaRPr lang="es-MX" sz="600" b="1" dirty="0"/>
          </a:p>
          <a:p>
            <a:pPr marL="0" indent="0">
              <a:buNone/>
            </a:pPr>
            <a:r>
              <a:rPr lang="es-MX" sz="1800" b="1" dirty="0"/>
              <a:t>Cuestionar los hechos y evaluar las pruebas libres de </a:t>
            </a:r>
            <a:r>
              <a:rPr lang="es-MX" sz="1800" b="1" dirty="0" smtClean="0"/>
              <a:t>estereotipos.</a:t>
            </a:r>
            <a:endParaRPr lang="es-MX" sz="1800" b="1" dirty="0"/>
          </a:p>
          <a:p>
            <a:endParaRPr lang="es-MX" sz="600" b="1" dirty="0"/>
          </a:p>
          <a:p>
            <a:pPr marL="0" indent="0">
              <a:buNone/>
            </a:pPr>
            <a:r>
              <a:rPr lang="es-MX" sz="1800" b="1" dirty="0"/>
              <a:t>Ordenar pruebas de oficio para visibilizar la </a:t>
            </a:r>
            <a:r>
              <a:rPr lang="es-MX" sz="1800" b="1" dirty="0" smtClean="0"/>
              <a:t>vulnerabilidad.</a:t>
            </a:r>
            <a:endParaRPr lang="es-MX" sz="1800" b="1" dirty="0"/>
          </a:p>
          <a:p>
            <a:endParaRPr lang="es-MX" sz="600" b="1" dirty="0"/>
          </a:p>
          <a:p>
            <a:pPr marL="0" indent="0">
              <a:buNone/>
            </a:pPr>
            <a:r>
              <a:rPr lang="es-MX" sz="1800" b="1" dirty="0"/>
              <a:t>Analizar el impacto diferenciado de la norma </a:t>
            </a:r>
            <a:r>
              <a:rPr lang="es-MX" sz="1800" b="1" dirty="0" smtClean="0"/>
              <a:t>jurídica.</a:t>
            </a:r>
            <a:endParaRPr lang="es-MX" sz="1800" b="1" dirty="0"/>
          </a:p>
          <a:p>
            <a:endParaRPr lang="es-MX" sz="600" b="1" dirty="0"/>
          </a:p>
          <a:p>
            <a:pPr marL="0" indent="0">
              <a:buNone/>
            </a:pPr>
            <a:r>
              <a:rPr lang="es-MX" sz="1800" b="1" dirty="0"/>
              <a:t>Aplicar los estándares de derechos humanos e interpretación conforme. Acudir a tratados internacionales —como la CEDAW o la Convención de Belém do Pará— (interpretación conforme o </a:t>
            </a:r>
            <a:r>
              <a:rPr lang="es-MX" sz="1800" b="1" dirty="0" err="1"/>
              <a:t>inaplicar</a:t>
            </a:r>
            <a:r>
              <a:rPr lang="es-MX" sz="1800" b="1" dirty="0"/>
              <a:t> la norma si es necesario</a:t>
            </a:r>
            <a:r>
              <a:rPr lang="es-MX" sz="1800" b="1" dirty="0" smtClean="0"/>
              <a:t>).  </a:t>
            </a:r>
            <a:endParaRPr lang="es-MX" sz="1800" b="1" dirty="0"/>
          </a:p>
          <a:p>
            <a:r>
              <a:rPr lang="es-MX" sz="600" b="1" dirty="0" smtClean="0"/>
              <a:t>.</a:t>
            </a:r>
            <a:endParaRPr lang="es-MX" sz="600" b="1" dirty="0"/>
          </a:p>
          <a:p>
            <a:pPr marL="0" indent="0">
              <a:buNone/>
            </a:pPr>
            <a:r>
              <a:rPr lang="es-MX" sz="1800" b="1" dirty="0"/>
              <a:t>Utilizar un lenguaje incluyente, neutral y no </a:t>
            </a:r>
            <a:r>
              <a:rPr lang="es-MX" sz="1800" b="1" dirty="0" smtClean="0"/>
              <a:t>sexista.</a:t>
            </a:r>
            <a:r>
              <a:rPr lang="es-MX" sz="1800" b="1" dirty="0"/>
              <a:t/>
            </a:r>
            <a:br>
              <a:rPr lang="es-MX" sz="1800" b="1" dirty="0"/>
            </a:br>
            <a:endParaRPr lang="es-MX" sz="1800" dirty="0">
              <a:latin typeface="Arial" panose="020B0604020202020204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Desde juzgados hasta la Corte: así funciona el Poder Judicial - IMER Notici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83767"/>
            <a:ext cx="3223699" cy="242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684139" y="692696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711960" y="1412776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692015" y="2132856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707131" y="3573016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764023" y="5579875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684139" y="2780928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0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5496" y="820380"/>
            <a:ext cx="4536504" cy="592396"/>
          </a:xfrm>
        </p:spPr>
        <p:txBody>
          <a:bodyPr rtlCol="0">
            <a:normAutofit/>
          </a:bodyPr>
          <a:lstStyle/>
          <a:p>
            <a:pPr algn="ctr"/>
            <a:r>
              <a:rPr lang="es-MX" sz="2400" b="1" kern="0" dirty="0">
                <a:solidFill>
                  <a:srgbClr val="FF0000"/>
                </a:solidFill>
                <a:cs typeface="Times New Roman" panose="02020603050405020304" pitchFamily="18" charset="0"/>
              </a:rPr>
              <a:t>CONSIDERACIONES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25</a:t>
            </a:fld>
            <a:endParaRPr lang="es-ES" noProof="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07075" y="2099615"/>
            <a:ext cx="8585405" cy="37117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>
              <a:buNone/>
            </a:pPr>
            <a:r>
              <a:rPr lang="es-MX" sz="1800" b="1" dirty="0"/>
              <a:t>No se trata de pasos secuenciales, son cuestiones mínimas, cada caso determina su relevancia o pertinencia (</a:t>
            </a:r>
            <a:r>
              <a:rPr lang="es-MX" sz="1800" b="1" dirty="0" smtClean="0"/>
              <a:t>contexto).</a:t>
            </a:r>
            <a:endParaRPr lang="es-MX" sz="1800" b="1" dirty="0"/>
          </a:p>
          <a:p>
            <a:pPr algn="just"/>
            <a:endParaRPr lang="es-MX" sz="1800" b="1" dirty="0"/>
          </a:p>
          <a:p>
            <a:pPr marL="0" indent="0" algn="just">
              <a:buNone/>
            </a:pPr>
            <a:r>
              <a:rPr lang="es-MX" sz="1800" b="1" dirty="0"/>
              <a:t>Se trata de un método en construcción, se robustecen con los precedentes de los tribunales a partir de la evolución de los estándares internacionales, luego,  pueden ampliarse o </a:t>
            </a:r>
            <a:r>
              <a:rPr lang="es-MX" sz="1800" b="1" dirty="0" smtClean="0"/>
              <a:t>reducirse.</a:t>
            </a:r>
            <a:endParaRPr lang="es-MX" sz="1800" b="1" dirty="0"/>
          </a:p>
          <a:p>
            <a:endParaRPr lang="es-MX" sz="1800" b="1" dirty="0"/>
          </a:p>
          <a:p>
            <a:r>
              <a:rPr lang="es-MX" sz="1800" b="1" dirty="0">
                <a:solidFill>
                  <a:srgbClr val="FF0000"/>
                </a:solidFill>
              </a:rPr>
              <a:t>Su estudio se divide en tres apartados principales: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800" b="1" dirty="0" smtClean="0"/>
              <a:t>La obligación </a:t>
            </a:r>
            <a:r>
              <a:rPr lang="es-MX" sz="1800" b="1" dirty="0"/>
              <a:t>de estudiarse antes de analizar el estudio de fondo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800" b="1" dirty="0"/>
              <a:t>Las que se encuentran implícitas en el análisis de la cuestión litigiosa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1800" b="1" dirty="0"/>
              <a:t>La que impacta de manera general durante todo el proceso de elaboración de la sentencia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reador de diagramas de flujo online gratis | Can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31236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07504" y="2204864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83503" y="3140968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79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75856" y="485212"/>
            <a:ext cx="5349280" cy="495516"/>
          </a:xfrm>
        </p:spPr>
        <p:txBody>
          <a:bodyPr>
            <a:normAutofit/>
          </a:bodyPr>
          <a:lstStyle/>
          <a:p>
            <a:r>
              <a:rPr lang="es-MX" sz="2400" b="1" dirty="0">
                <a:solidFill>
                  <a:srgbClr val="FF0000"/>
                </a:solidFill>
              </a:rPr>
              <a:t> 	</a:t>
            </a:r>
            <a:r>
              <a:rPr lang="es-MX" sz="2400" b="1" dirty="0" smtClean="0">
                <a:solidFill>
                  <a:srgbClr val="FF0000"/>
                </a:solidFill>
              </a:rPr>
              <a:t>PREGUNTAS </a:t>
            </a:r>
            <a:r>
              <a:rPr lang="es-MX" sz="2400" b="1" dirty="0">
                <a:solidFill>
                  <a:srgbClr val="FF0000"/>
                </a:solidFill>
              </a:rPr>
              <a:t>A MANERA DE GUÍA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sz="2100" b="1" dirty="0"/>
              <a:t>¿Cuáles son las condiciones de identidad y características particulares de las personas involucradas en la controversia? </a:t>
            </a:r>
          </a:p>
          <a:p>
            <a:pPr marL="0" indent="0" algn="just">
              <a:buNone/>
            </a:pPr>
            <a:r>
              <a:rPr lang="es-MX" sz="2100" b="1" dirty="0"/>
              <a:t> </a:t>
            </a:r>
          </a:p>
          <a:p>
            <a:pPr marL="0" indent="0" algn="just">
              <a:buNone/>
            </a:pPr>
            <a:r>
              <a:rPr lang="es-MX" sz="2100" b="1" dirty="0"/>
              <a:t>¿Cuál es el marco jurídico de origen nacional e internacional aplicable al caso?</a:t>
            </a:r>
          </a:p>
          <a:p>
            <a:pPr marL="0" indent="0" algn="just">
              <a:buNone/>
            </a:pPr>
            <a:r>
              <a:rPr lang="es-MX" sz="2100" b="1" dirty="0"/>
              <a:t> </a:t>
            </a:r>
          </a:p>
          <a:p>
            <a:pPr marL="0" indent="0" algn="just">
              <a:buNone/>
            </a:pPr>
            <a:r>
              <a:rPr lang="es-MX" sz="2100" b="1" dirty="0"/>
              <a:t>¿Cuál es la norma que garantiza mejor el derecho a la igualdad de las víctimas o personas involucradas en el caso? </a:t>
            </a:r>
          </a:p>
          <a:p>
            <a:pPr algn="just"/>
            <a:endParaRPr lang="es-MX" sz="2100" b="1" dirty="0"/>
          </a:p>
          <a:p>
            <a:pPr marL="0" indent="0" algn="just">
              <a:buNone/>
            </a:pPr>
            <a:r>
              <a:rPr lang="es-MX" sz="2100" b="1" dirty="0"/>
              <a:t>¿Cuáles son las herramientas que el marco normativo aplicable brinda para resolver las asimetrías en la relación, así como la desigualdad estructural de la que derivó el caso?</a:t>
            </a:r>
          </a:p>
          <a:p>
            <a:pPr marL="0" indent="0">
              <a:buNone/>
            </a:pPr>
            <a:r>
              <a:rPr lang="es-MX" dirty="0"/>
              <a:t> 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26</a:t>
            </a:fld>
            <a:endParaRPr lang="es-ES" noProof="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54908" y="4036974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35751" y="2078596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35750" y="3074257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Imágenes de Pensando preguntas, fotos de Pensando preguntas sin royaltie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40" y="404664"/>
            <a:ext cx="2153516" cy="146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4853" y="5058513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71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39952" y="620688"/>
            <a:ext cx="4402832" cy="495516"/>
          </a:xfrm>
        </p:spPr>
        <p:txBody>
          <a:bodyPr>
            <a:normAutofit/>
          </a:bodyPr>
          <a:lstStyle/>
          <a:p>
            <a:r>
              <a:rPr lang="es-MX" sz="2100" b="1" dirty="0">
                <a:solidFill>
                  <a:srgbClr val="FF0000"/>
                </a:solidFill>
              </a:rPr>
              <a:t> </a:t>
            </a:r>
            <a:r>
              <a:rPr lang="es-MX" sz="2400" b="1" dirty="0" smtClean="0">
                <a:solidFill>
                  <a:srgbClr val="FF0000"/>
                </a:solidFill>
              </a:rPr>
              <a:t>PREGUNTAS </a:t>
            </a:r>
            <a:r>
              <a:rPr lang="es-MX" sz="2400" b="1" dirty="0">
                <a:solidFill>
                  <a:srgbClr val="FF0000"/>
                </a:solidFill>
              </a:rPr>
              <a:t>A MANERA DE GUÍA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962718"/>
            <a:ext cx="8229600" cy="3935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1800" b="1" dirty="0"/>
              <a:t>¿Existen convenciones, tratados u otros instrumentos internacionales que hagan referencia, ya sea a las condiciones de identidad y/o características de las partes, o a la </a:t>
            </a:r>
            <a:r>
              <a:rPr lang="es-MX" sz="1800" b="1" i="1" dirty="0" err="1"/>
              <a:t>liti</a:t>
            </a:r>
            <a:r>
              <a:rPr lang="es-MX" sz="1800" b="1" dirty="0" err="1"/>
              <a:t>s</a:t>
            </a:r>
            <a:r>
              <a:rPr lang="es-MX" sz="1800" b="1" dirty="0"/>
              <a:t>?  </a:t>
            </a:r>
          </a:p>
          <a:p>
            <a:pPr marL="0" indent="0" algn="just">
              <a:buNone/>
            </a:pPr>
            <a:r>
              <a:rPr lang="es-MX" sz="1800" b="1" dirty="0"/>
              <a:t> </a:t>
            </a:r>
          </a:p>
          <a:p>
            <a:pPr marL="0" indent="0" algn="just">
              <a:buNone/>
            </a:pPr>
            <a:r>
              <a:rPr lang="es-MX" sz="1800" b="1" dirty="0"/>
              <a:t>¿Existen pronunciamientos de organismos regionales o internacionales como recomendaciones u observaciones generales que hagan referencia a esos elementos o al fondo de la controversia? </a:t>
            </a:r>
          </a:p>
          <a:p>
            <a:pPr marL="0" indent="0" algn="just">
              <a:buNone/>
            </a:pPr>
            <a:r>
              <a:rPr lang="es-MX" sz="1800" b="1" dirty="0"/>
              <a:t> </a:t>
            </a:r>
          </a:p>
          <a:p>
            <a:pPr marL="0" indent="0" algn="just">
              <a:buNone/>
            </a:pPr>
            <a:r>
              <a:rPr lang="es-MX" sz="1800" b="1" dirty="0"/>
              <a:t>¿Existen recomendaciones específicas de algún órgano de tratados o comité del Sistema de Naciones Unidas al Estado mexicano sobre ello? </a:t>
            </a:r>
          </a:p>
          <a:p>
            <a:pPr marL="0" indent="0" algn="just">
              <a:buNone/>
            </a:pPr>
            <a:r>
              <a:rPr lang="es-MX" sz="1800" b="1" dirty="0"/>
              <a:t> </a:t>
            </a:r>
          </a:p>
          <a:p>
            <a:pPr marL="0" indent="0" algn="just">
              <a:buNone/>
            </a:pPr>
            <a:r>
              <a:rPr lang="es-MX" sz="1800" b="1" dirty="0"/>
              <a:t>¿Existe jurisprudencia o precedentes de fuente nacional que sean aplicables al caso? </a:t>
            </a:r>
          </a:p>
          <a:p>
            <a:pPr marL="0" indent="0">
              <a:buNone/>
            </a:pPr>
            <a:r>
              <a:rPr lang="es-MX" sz="1800" b="1" dirty="0"/>
              <a:t>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27</a:t>
            </a:fld>
            <a:endParaRPr lang="es-ES" noProof="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51521" y="3284984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19642" y="4506718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3654" y="5399175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8483" y="2060848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Las mejores 100+ imágenes de preguntas [HD] | Descargar imágenes y fotos de archivo gratuitas en Unsplas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67" y="332656"/>
            <a:ext cx="1565425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84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31840" y="476672"/>
            <a:ext cx="5544616" cy="1014955"/>
          </a:xfrm>
        </p:spPr>
        <p:txBody>
          <a:bodyPr>
            <a:normAutofit/>
          </a:bodyPr>
          <a:lstStyle/>
          <a:p>
            <a:r>
              <a:rPr lang="es-MX" sz="2100" b="1" dirty="0">
                <a:solidFill>
                  <a:srgbClr val="FF0000"/>
                </a:solidFill>
              </a:rPr>
              <a:t> 	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>
                <a:solidFill>
                  <a:srgbClr val="FF0000"/>
                </a:solidFill>
              </a:rPr>
              <a:t>PREGUNTAS A MANERA DE GUÍA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921774"/>
            <a:ext cx="8229600" cy="3935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1800" b="1" dirty="0"/>
              <a:t>¿Cuáles son los argumentos en los que se basó esa decisión (</a:t>
            </a:r>
            <a:r>
              <a:rPr lang="es-MX" sz="1800" b="1" u="sng" dirty="0"/>
              <a:t>ratio </a:t>
            </a:r>
            <a:r>
              <a:rPr lang="es-MX" sz="1800" b="1" i="1" u="sng" dirty="0" err="1"/>
              <a:t>decidendi</a:t>
            </a:r>
            <a:r>
              <a:rPr lang="es-MX" sz="1800" b="1" dirty="0"/>
              <a:t>)? </a:t>
            </a:r>
          </a:p>
          <a:p>
            <a:pPr marL="0" indent="0" algn="just">
              <a:buNone/>
            </a:pPr>
            <a:r>
              <a:rPr lang="es-MX" sz="1800" b="1" dirty="0"/>
              <a:t> </a:t>
            </a:r>
            <a:endParaRPr lang="es-MX" sz="450" b="1" dirty="0"/>
          </a:p>
          <a:p>
            <a:pPr marL="0" indent="0" algn="just">
              <a:buNone/>
            </a:pPr>
            <a:r>
              <a:rPr lang="es-MX" sz="1800" b="1" dirty="0" smtClean="0"/>
              <a:t> </a:t>
            </a:r>
            <a:r>
              <a:rPr lang="es-MX" sz="1800" b="1" dirty="0"/>
              <a:t>¿Hay recomendaciones sobre la Comisión Nacional de los Derechos Humanos o sus equivalentes en el orden estatal que atiendan las condiciones de identidad o características de las partes del litigio? </a:t>
            </a:r>
          </a:p>
          <a:p>
            <a:pPr algn="just"/>
            <a:endParaRPr lang="es-MX" sz="600" b="1" dirty="0"/>
          </a:p>
          <a:p>
            <a:pPr marL="0" indent="0" algn="just">
              <a:buNone/>
            </a:pPr>
            <a:r>
              <a:rPr lang="es-MX" sz="1800" b="1" dirty="0"/>
              <a:t>¿Existen pronunciamientos o informes de la Comisión Interamericana de Derechos Humanos o resoluciones de la Corte IDH o de algún organismo internacional del sistema universal de derechos humanos que compartan características o similitudes con el caso por resolver y/o que atiendan las condiciones de identidad o factores particulares de las partes involucradas?</a:t>
            </a:r>
          </a:p>
          <a:p>
            <a:pPr marL="0" indent="0" algn="just">
              <a:buNone/>
            </a:pPr>
            <a:r>
              <a:rPr lang="es-MX" sz="1800" b="1" dirty="0"/>
              <a:t> </a:t>
            </a:r>
            <a:endParaRPr lang="es-MX" sz="450" b="1" dirty="0"/>
          </a:p>
          <a:p>
            <a:pPr marL="0" indent="0" algn="just">
              <a:buNone/>
            </a:pPr>
            <a:r>
              <a:rPr lang="es-MX" sz="1800" b="1" dirty="0" smtClean="0"/>
              <a:t> </a:t>
            </a:r>
            <a:r>
              <a:rPr lang="es-MX" sz="1800" b="1" dirty="0"/>
              <a:t>¿Los argumentos decisorios son aplicables al caso concreto?</a:t>
            </a:r>
          </a:p>
          <a:p>
            <a:pPr marL="0" indent="0" algn="just">
              <a:buNone/>
            </a:pPr>
            <a:r>
              <a:rPr lang="es-MX" sz="1800" dirty="0"/>
              <a:t> </a:t>
            </a:r>
          </a:p>
          <a:p>
            <a:pPr algn="just"/>
            <a:endParaRPr lang="es-MX" sz="1800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28</a:t>
            </a:fld>
            <a:endParaRPr lang="es-ES" noProof="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50793" y="3729771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91651" y="2706518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91651" y="5454501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19472" y="1985034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Vectores de Hacer preguntas - Descarga vectores gratis de gran calidad | Magnific (antes Freepik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1728192" cy="139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67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4896544" cy="495516"/>
          </a:xfrm>
        </p:spPr>
        <p:txBody>
          <a:bodyPr>
            <a:norm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PREGUNTAS </a:t>
            </a:r>
            <a:r>
              <a:rPr lang="es-MX" sz="2400" b="1" dirty="0">
                <a:solidFill>
                  <a:srgbClr val="FF0000"/>
                </a:solidFill>
              </a:rPr>
              <a:t>A MANERA DE GUÍA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51920" y="1332228"/>
            <a:ext cx="4834880" cy="47610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1800" b="1" dirty="0"/>
              <a:t>¿Se buscaron resoluciones emitidas por tribunales de otros países cuyos argumentos pueden aplicarse al asunto por resolver por otorgar una mayor protección de derechos humanos? </a:t>
            </a:r>
          </a:p>
          <a:p>
            <a:pPr marL="0" indent="0" algn="just">
              <a:buNone/>
            </a:pPr>
            <a:r>
              <a:rPr lang="es-MX" sz="1800" b="1" dirty="0"/>
              <a:t> </a:t>
            </a:r>
          </a:p>
          <a:p>
            <a:pPr marL="0" indent="0" algn="just">
              <a:buNone/>
            </a:pPr>
            <a:r>
              <a:rPr lang="es-MX" sz="1800" b="1" dirty="0"/>
              <a:t>¿Cuáles de esas sentencias aplican perspectiva de género y cómo resolvieron la controversia?</a:t>
            </a:r>
          </a:p>
          <a:p>
            <a:pPr marL="0" indent="0" algn="just">
              <a:buNone/>
            </a:pPr>
            <a:r>
              <a:rPr lang="es-MX" sz="1800" b="1" dirty="0"/>
              <a:t> </a:t>
            </a:r>
          </a:p>
          <a:p>
            <a:pPr marL="0" indent="0" algn="just">
              <a:buNone/>
            </a:pPr>
            <a:r>
              <a:rPr lang="es-MX" sz="1800" b="1" dirty="0"/>
              <a:t>¿Se encontró doctrina sobre el tema a resolver y/o las condiciones de identidad o características de las partes que desarrolle alguna propuesta novedosa protectora de derechos humanos? </a:t>
            </a:r>
          </a:p>
          <a:p>
            <a:pPr marL="0" indent="0" algn="just">
              <a:buNone/>
            </a:pPr>
            <a:r>
              <a:rPr lang="es-MX" sz="1800" b="1" dirty="0"/>
              <a:t> </a:t>
            </a:r>
          </a:p>
          <a:p>
            <a:pPr marL="0" indent="0" algn="just">
              <a:buNone/>
            </a:pPr>
            <a:r>
              <a:rPr lang="es-MX" sz="1800" b="1" dirty="0"/>
              <a:t>¿La solución propuesta atiende el contenido del artículo 1o. constitucional?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29</a:t>
            </a:fld>
            <a:endParaRPr lang="es-ES" noProof="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50152" y="1424254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703848" y="5589240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54847" y="3161146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703848" y="4099958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100 preguntas sin respuesta para divertirte - La Mente es Maravillos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39123"/>
            <a:ext cx="2822946" cy="188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81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3</a:t>
            </a:fld>
            <a:endParaRPr lang="es-ES" noProof="0" dirty="0"/>
          </a:p>
        </p:txBody>
      </p:sp>
      <p:sp>
        <p:nvSpPr>
          <p:cNvPr id="6" name="Elipse 5"/>
          <p:cNvSpPr/>
          <p:nvPr/>
        </p:nvSpPr>
        <p:spPr>
          <a:xfrm>
            <a:off x="998315" y="1396909"/>
            <a:ext cx="2413323" cy="130227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MX" b="1" dirty="0">
                <a:solidFill>
                  <a:srgbClr val="FF0000"/>
                </a:solidFill>
              </a:rPr>
              <a:t>SEXO</a:t>
            </a:r>
          </a:p>
        </p:txBody>
      </p:sp>
      <p:sp>
        <p:nvSpPr>
          <p:cNvPr id="8" name="Elipse 7"/>
          <p:cNvSpPr/>
          <p:nvPr/>
        </p:nvSpPr>
        <p:spPr>
          <a:xfrm>
            <a:off x="5652785" y="1422954"/>
            <a:ext cx="2377152" cy="1363046"/>
          </a:xfrm>
          <a:prstGeom prst="ellipse">
            <a:avLst/>
          </a:prstGeom>
          <a:solidFill>
            <a:schemeClr val="accent3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GÉNERO</a:t>
            </a:r>
          </a:p>
        </p:txBody>
      </p:sp>
      <p:sp>
        <p:nvSpPr>
          <p:cNvPr id="7" name="Flecha izquierda, derecha y arriba 6"/>
          <p:cNvSpPr/>
          <p:nvPr/>
        </p:nvSpPr>
        <p:spPr>
          <a:xfrm rot="10800000">
            <a:off x="3724153" y="1925012"/>
            <a:ext cx="1605986" cy="637794"/>
          </a:xfrm>
          <a:prstGeom prst="leftRightUpArrow">
            <a:avLst/>
          </a:prstGeom>
          <a:solidFill>
            <a:srgbClr val="00206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/>
          </a:p>
        </p:txBody>
      </p:sp>
      <p:sp>
        <p:nvSpPr>
          <p:cNvPr id="11" name="Elipse 10"/>
          <p:cNvSpPr/>
          <p:nvPr/>
        </p:nvSpPr>
        <p:spPr>
          <a:xfrm>
            <a:off x="2915816" y="2849212"/>
            <a:ext cx="3259796" cy="1227860"/>
          </a:xfrm>
          <a:prstGeom prst="ellipse">
            <a:avLst/>
          </a:prstGeom>
          <a:solidFill>
            <a:srgbClr val="E9F36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s-MX" sz="2100" b="1" dirty="0" smtClean="0">
                <a:solidFill>
                  <a:srgbClr val="FF0000"/>
                </a:solidFill>
              </a:rPr>
              <a:t>   Intersexualidad </a:t>
            </a:r>
            <a:endParaRPr lang="es-MX" sz="2100" b="1" dirty="0">
              <a:solidFill>
                <a:srgbClr val="FF0000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122979" y="4089624"/>
            <a:ext cx="3050126" cy="1808733"/>
          </a:xfrm>
          <a:prstGeom prst="ellipse">
            <a:avLst/>
          </a:prstGeom>
          <a:solidFill>
            <a:srgbClr val="EFC9E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1500" b="1" dirty="0"/>
              <a:t>CRITERIOS:</a:t>
            </a:r>
            <a:endParaRPr lang="es-MX" sz="15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s-MX" sz="1500" b="1" dirty="0"/>
              <a:t>Cromosómico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s-MX" sz="1500" b="1" dirty="0"/>
              <a:t>Gonadal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s-MX" sz="1500" b="1" dirty="0"/>
              <a:t>Genital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s-MX" sz="1500" b="1" dirty="0"/>
              <a:t>Hormonal</a:t>
            </a:r>
          </a:p>
          <a:p>
            <a:pPr lvl="0"/>
            <a:r>
              <a:rPr lang="es-MX" sz="1500" b="1" dirty="0">
                <a:solidFill>
                  <a:schemeClr val="tx1"/>
                </a:solidFill>
              </a:rPr>
              <a:t>(se otorga al nacer)</a:t>
            </a:r>
          </a:p>
        </p:txBody>
      </p:sp>
      <p:sp>
        <p:nvSpPr>
          <p:cNvPr id="13" name="Elipse 12"/>
          <p:cNvSpPr/>
          <p:nvPr/>
        </p:nvSpPr>
        <p:spPr>
          <a:xfrm>
            <a:off x="5486400" y="4002810"/>
            <a:ext cx="3444920" cy="18955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500" dirty="0"/>
          </a:p>
          <a:p>
            <a:pPr algn="ctr"/>
            <a:r>
              <a:rPr lang="es-MX" sz="1500" b="1" dirty="0"/>
              <a:t>Constructo cultural de lo que significa e implica ser de un sexo o de otro; es proceso individual o social en determinado tiempo y </a:t>
            </a:r>
            <a:r>
              <a:rPr lang="es-MX" sz="1500" b="1" dirty="0" smtClean="0"/>
              <a:t>espacio.</a:t>
            </a:r>
            <a:endParaRPr lang="es-MX" sz="1500" b="1" dirty="0"/>
          </a:p>
          <a:p>
            <a:pPr algn="ctr"/>
            <a:r>
              <a:rPr lang="es-MX" sz="1500" b="1" dirty="0"/>
              <a:t>(identidad de género)</a:t>
            </a:r>
          </a:p>
          <a:p>
            <a:pPr lvl="0" algn="ctr"/>
            <a:endParaRPr lang="es-MX" sz="1500" b="1" dirty="0">
              <a:solidFill>
                <a:srgbClr val="FF0000"/>
              </a:solidFill>
            </a:endParaRPr>
          </a:p>
        </p:txBody>
      </p:sp>
      <p:sp>
        <p:nvSpPr>
          <p:cNvPr id="9" name="Flecha abajo 8"/>
          <p:cNvSpPr/>
          <p:nvPr/>
        </p:nvSpPr>
        <p:spPr>
          <a:xfrm rot="1046745">
            <a:off x="1580307" y="3027503"/>
            <a:ext cx="363474" cy="733806"/>
          </a:xfrm>
          <a:prstGeom prst="downArrow">
            <a:avLst/>
          </a:prstGeom>
          <a:solidFill>
            <a:srgbClr val="00206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/>
          </a:p>
        </p:txBody>
      </p:sp>
      <p:sp>
        <p:nvSpPr>
          <p:cNvPr id="14" name="Flecha abajo 13"/>
          <p:cNvSpPr/>
          <p:nvPr/>
        </p:nvSpPr>
        <p:spPr>
          <a:xfrm rot="20965499">
            <a:off x="7027166" y="3027502"/>
            <a:ext cx="363474" cy="733806"/>
          </a:xfrm>
          <a:prstGeom prst="downArrow">
            <a:avLst/>
          </a:prstGeom>
          <a:solidFill>
            <a:srgbClr val="00206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350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191" y="235323"/>
            <a:ext cx="2377594" cy="131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7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30</a:t>
            </a:fld>
            <a:endParaRPr lang="es-ES" noProof="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4" y="2872342"/>
            <a:ext cx="5016302" cy="401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4559102" cy="1143000"/>
          </a:xfrm>
        </p:spPr>
        <p:txBody>
          <a:bodyPr>
            <a:noAutofit/>
          </a:bodyPr>
          <a:lstStyle/>
          <a:p>
            <a:r>
              <a:rPr lang="es-MX" sz="3600" b="1" i="1" dirty="0"/>
              <a:t>El mito de la Caja de </a:t>
            </a:r>
            <a:r>
              <a:rPr lang="es-MX" sz="3600" b="1" i="1" dirty="0" smtClean="0"/>
              <a:t>Pandora</a:t>
            </a:r>
            <a:endParaRPr lang="es-MX" sz="36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851920" y="5453764"/>
            <a:ext cx="4896544" cy="495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i="1" dirty="0" smtClean="0">
                <a:cs typeface="Calibri" panose="020F0502020204030204" pitchFamily="34" charset="0"/>
              </a:rPr>
              <a:t>MTRA. ALBERTA VIRGINIA VALDÉS CHÁVEZ</a:t>
            </a:r>
            <a:endParaRPr lang="es-MX" sz="2400" b="1" i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sp>
        <p:nvSpPr>
          <p:cNvPr id="8" name="object 29"/>
          <p:cNvSpPr/>
          <p:nvPr/>
        </p:nvSpPr>
        <p:spPr>
          <a:xfrm>
            <a:off x="5796136" y="917848"/>
            <a:ext cx="2016224" cy="12034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"/>
          <p:cNvSpPr/>
          <p:nvPr/>
        </p:nvSpPr>
        <p:spPr>
          <a:xfrm>
            <a:off x="3635896" y="2672420"/>
            <a:ext cx="5260975" cy="2560320"/>
          </a:xfrm>
          <a:custGeom>
            <a:avLst/>
            <a:gdLst/>
            <a:ahLst/>
            <a:cxnLst/>
            <a:rect l="l" t="t" r="r" b="b"/>
            <a:pathLst>
              <a:path w="5260975" h="2560320">
                <a:moveTo>
                  <a:pt x="0" y="2560320"/>
                </a:moveTo>
                <a:lnTo>
                  <a:pt x="5260848" y="2560320"/>
                </a:lnTo>
                <a:lnTo>
                  <a:pt x="5260848" y="0"/>
                </a:lnTo>
                <a:lnTo>
                  <a:pt x="0" y="0"/>
                </a:lnTo>
                <a:lnTo>
                  <a:pt x="0" y="2560320"/>
                </a:lnTo>
                <a:close/>
              </a:path>
            </a:pathLst>
          </a:custGeom>
          <a:ln w="19811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/>
          <p:nvPr/>
        </p:nvSpPr>
        <p:spPr>
          <a:xfrm>
            <a:off x="3923928" y="3067812"/>
            <a:ext cx="4781677" cy="3611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/>
          <p:nvPr/>
        </p:nvSpPr>
        <p:spPr>
          <a:xfrm>
            <a:off x="4427984" y="3789040"/>
            <a:ext cx="3891279" cy="3611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"/>
          <p:cNvSpPr/>
          <p:nvPr/>
        </p:nvSpPr>
        <p:spPr>
          <a:xfrm>
            <a:off x="4171006" y="4579676"/>
            <a:ext cx="4433442" cy="3614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1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19" y="476672"/>
            <a:ext cx="3452327" cy="495516"/>
          </a:xfrm>
        </p:spPr>
        <p:txBody>
          <a:bodyPr>
            <a:norm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PERSPECTIVA DE GÉNERO</a:t>
            </a:r>
            <a:endParaRPr lang="es-MX" sz="24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51920" y="980728"/>
            <a:ext cx="4834880" cy="53307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2200" b="1" dirty="0"/>
              <a:t>H</a:t>
            </a:r>
            <a:r>
              <a:rPr lang="es-MX" sz="2200" b="1" dirty="0" smtClean="0"/>
              <a:t>erramienta </a:t>
            </a:r>
            <a:r>
              <a:rPr lang="es-MX" sz="2200" b="1" dirty="0"/>
              <a:t>para la transformación y deconstrucción, a partir de la cual </a:t>
            </a:r>
            <a:r>
              <a:rPr lang="es-MX" sz="2200" b="1" dirty="0" smtClean="0"/>
              <a:t>se desmontan </a:t>
            </a:r>
            <a:r>
              <a:rPr lang="es-MX" sz="2200" b="1" dirty="0"/>
              <a:t>contenidos y se les vuelve a dotar de significado, </a:t>
            </a:r>
            <a:r>
              <a:rPr lang="es-MX" sz="2200" b="1" dirty="0" smtClean="0"/>
              <a:t>colocándolos en </a:t>
            </a:r>
            <a:r>
              <a:rPr lang="es-MX" sz="2200" b="1" dirty="0"/>
              <a:t>un orden distinto al tradicionalmente </a:t>
            </a:r>
            <a:r>
              <a:rPr lang="es-MX" sz="2200" b="1" dirty="0" smtClean="0"/>
              <a:t>existente.</a:t>
            </a:r>
          </a:p>
          <a:p>
            <a:pPr marL="0" indent="0" algn="just">
              <a:buNone/>
            </a:pPr>
            <a:endParaRPr lang="es-MX" sz="800" b="1" dirty="0"/>
          </a:p>
          <a:p>
            <a:pPr marL="0" indent="0" algn="just">
              <a:buNone/>
            </a:pPr>
            <a:r>
              <a:rPr lang="es-MX" sz="2200" b="1" dirty="0" smtClean="0"/>
              <a:t>Abandona la </a:t>
            </a:r>
            <a:r>
              <a:rPr lang="es-MX" sz="2200" b="1" dirty="0"/>
              <a:t>necesidad de pensarlo todo en términos del sujeto aparentemente </a:t>
            </a:r>
            <a:r>
              <a:rPr lang="es-MX" sz="2200" b="1" dirty="0" smtClean="0"/>
              <a:t>neutral.</a:t>
            </a:r>
          </a:p>
          <a:p>
            <a:pPr marL="0" indent="0" algn="just">
              <a:buNone/>
            </a:pPr>
            <a:endParaRPr lang="es-MX" sz="800" b="1" dirty="0" smtClean="0"/>
          </a:p>
          <a:p>
            <a:pPr marL="0" indent="0" algn="just">
              <a:buNone/>
            </a:pPr>
            <a:r>
              <a:rPr lang="es-MX" sz="2200" b="1" dirty="0" smtClean="0"/>
              <a:t>El cambio opta por </a:t>
            </a:r>
            <a:r>
              <a:rPr lang="es-MX" sz="2200" b="1" dirty="0"/>
              <a:t>una visión que abarque todas las realidades, particularmente aquellas que habían </a:t>
            </a:r>
            <a:r>
              <a:rPr lang="es-MX" sz="2200" b="1" dirty="0" smtClean="0"/>
              <a:t>quedado </a:t>
            </a:r>
            <a:r>
              <a:rPr lang="es-MX" sz="2200" b="1" dirty="0"/>
              <a:t>fuera hasta entonces</a:t>
            </a:r>
            <a:r>
              <a:rPr lang="es-MX" sz="2200" b="1" dirty="0" smtClean="0"/>
              <a:t>.</a:t>
            </a:r>
          </a:p>
          <a:p>
            <a:pPr marL="0" indent="0" algn="just">
              <a:buNone/>
            </a:pPr>
            <a:endParaRPr lang="es-MX" sz="1800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4</a:t>
            </a:fld>
            <a:endParaRPr lang="es-ES" noProof="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19837" y="1099429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68004" y="3356992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36401" y="4401115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Salud sexual-Diversidad sexual y de géner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97" y="1988841"/>
            <a:ext cx="256893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98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5416452"/>
              </p:ext>
            </p:extLst>
          </p:nvPr>
        </p:nvGraphicFramePr>
        <p:xfrm>
          <a:off x="107504" y="816694"/>
          <a:ext cx="8856984" cy="5636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dondear rectángulo de esquina sencilla 4"/>
          <p:cNvSpPr/>
          <p:nvPr/>
        </p:nvSpPr>
        <p:spPr>
          <a:xfrm>
            <a:off x="678561" y="116632"/>
            <a:ext cx="8122539" cy="545982"/>
          </a:xfrm>
          <a:prstGeom prst="round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rgbClr val="FF0000"/>
              </a:solidFill>
            </a:endParaRPr>
          </a:p>
          <a:p>
            <a:pPr algn="ctr"/>
            <a:r>
              <a:rPr lang="es-MX" sz="2400" b="1" dirty="0">
                <a:solidFill>
                  <a:srgbClr val="FF0000"/>
                </a:solidFill>
              </a:rPr>
              <a:t>LOS OPERADORES JURÍDICOS ESTÁN </a:t>
            </a:r>
            <a:r>
              <a:rPr lang="es-MX" sz="2400" b="1" u="sng" dirty="0">
                <a:solidFill>
                  <a:srgbClr val="FF0000"/>
                </a:solidFill>
              </a:rPr>
              <a:t>OBLIGADOS</a:t>
            </a:r>
            <a:r>
              <a:rPr lang="es-MX" sz="2400" b="1" dirty="0">
                <a:solidFill>
                  <a:srgbClr val="FF0000"/>
                </a:solidFill>
              </a:rPr>
              <a:t> A:</a:t>
            </a:r>
          </a:p>
          <a:p>
            <a:pPr lvl="0" algn="ctr"/>
            <a:endParaRPr lang="es-MX" sz="1350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57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468868" y="836712"/>
            <a:ext cx="3139225" cy="3639789"/>
          </a:xfrm>
          <a:prstGeom prst="rect">
            <a:avLst/>
          </a:prstGeom>
        </p:spPr>
        <p:txBody>
          <a:bodyPr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MX" sz="1800" b="1" dirty="0">
                <a:solidFill>
                  <a:srgbClr val="FF0000"/>
                </a:solidFill>
              </a:rPr>
              <a:t>EL PODER EN LAS RELACIONES HUMANAS</a:t>
            </a:r>
            <a:endParaRPr lang="es-MX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MX" sz="1800" b="1" dirty="0"/>
              <a:t>El sexo y el género, influye en las relaciones entre las personas y su ejercicio afecta mayormente a las mujeres y minorías sexuales</a:t>
            </a:r>
            <a:r>
              <a:rPr lang="es-MX" sz="1800" b="1" dirty="0" smtClean="0"/>
              <a:t>.</a:t>
            </a:r>
          </a:p>
          <a:p>
            <a:pPr marL="0" indent="0">
              <a:buNone/>
            </a:pPr>
            <a:endParaRPr lang="es-MX" sz="800" b="1" dirty="0"/>
          </a:p>
          <a:p>
            <a:pPr marL="0" indent="0">
              <a:buNone/>
            </a:pPr>
            <a:r>
              <a:rPr lang="es-MX" sz="1800" b="1" dirty="0"/>
              <a:t>Foucault, </a:t>
            </a:r>
            <a:r>
              <a:rPr lang="es-MX" sz="1800" b="1" dirty="0" smtClean="0"/>
              <a:t>el </a:t>
            </a:r>
            <a:r>
              <a:rPr lang="es-MX" sz="1800" b="1" dirty="0"/>
              <a:t>poder al no ser un objeto, no se adquiere, conserva o comparte, sino que se ejerce.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s-ES" sz="1800" dirty="0"/>
          </a:p>
        </p:txBody>
      </p:sp>
      <p:sp>
        <p:nvSpPr>
          <p:cNvPr id="9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3943879" y="836712"/>
            <a:ext cx="4948601" cy="5852666"/>
          </a:xfrm>
          <a:prstGeom prst="rect">
            <a:avLst/>
          </a:prstGeom>
        </p:spPr>
        <p:txBody>
          <a:bodyPr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MX" sz="2000" b="1" dirty="0" smtClean="0">
                <a:solidFill>
                  <a:srgbClr val="FF0000"/>
                </a:solidFill>
              </a:rPr>
              <a:t>SISTEMA </a:t>
            </a:r>
            <a:r>
              <a:rPr lang="es-MX" sz="2000" b="1" dirty="0">
                <a:solidFill>
                  <a:srgbClr val="FF0000"/>
                </a:solidFill>
              </a:rPr>
              <a:t>PATRIARCAL</a:t>
            </a:r>
            <a:endParaRPr lang="es-MX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MX" sz="2000" b="1" dirty="0" smtClean="0"/>
              <a:t>Relación </a:t>
            </a:r>
            <a:r>
              <a:rPr lang="es-MX" sz="2000" b="1" dirty="0"/>
              <a:t>en la que una parte posee la capacidad de ejercer dominio sobre otra. </a:t>
            </a:r>
            <a:endParaRPr lang="es-MX" sz="2000" b="1" dirty="0" smtClean="0"/>
          </a:p>
          <a:p>
            <a:pPr marL="0" indent="0">
              <a:buNone/>
            </a:pPr>
            <a:r>
              <a:rPr lang="es-MX" sz="2000" b="1" dirty="0" smtClean="0"/>
              <a:t>Dinámicas </a:t>
            </a:r>
            <a:r>
              <a:rPr lang="es-MX" sz="2000" b="1" dirty="0"/>
              <a:t>y </a:t>
            </a:r>
            <a:r>
              <a:rPr lang="es-MX" sz="2000" b="1" dirty="0" smtClean="0"/>
              <a:t>determinadas por </a:t>
            </a:r>
            <a:r>
              <a:rPr lang="es-MX" sz="2000" b="1" dirty="0"/>
              <a:t>condiciones de identidad y factores como edad, etnia, nacionalidad, género, orientación o identidad sexual, religión, discapacidad, estado migratorio, discapacidad, nivel de estudios, clase social, entre otras</a:t>
            </a:r>
            <a:r>
              <a:rPr lang="es-MX" sz="2000" b="1" dirty="0" smtClean="0"/>
              <a:t>.</a:t>
            </a:r>
          </a:p>
          <a:p>
            <a:pPr marL="0" indent="0">
              <a:buNone/>
            </a:pPr>
            <a:endParaRPr lang="es-MX" sz="600" b="1" dirty="0"/>
          </a:p>
          <a:p>
            <a:pPr marL="0" indent="0">
              <a:buNone/>
            </a:pPr>
            <a:r>
              <a:rPr lang="es-MX" sz="2000" b="1" dirty="0"/>
              <a:t>El ejercicio del poder se </a:t>
            </a:r>
            <a:r>
              <a:rPr lang="es-MX" sz="2000" b="1" dirty="0" smtClean="0"/>
              <a:t>refleja </a:t>
            </a:r>
            <a:r>
              <a:rPr lang="es-MX" sz="2000" b="1" dirty="0"/>
              <a:t>en la presencia de las relaciones asimétricas desiguales y/o situaciones violentas, en donde una persona se sitúa en posición de desventaja frente a otras.</a:t>
            </a:r>
          </a:p>
          <a:p>
            <a:pPr marL="0" indent="0">
              <a:buNone/>
            </a:pPr>
            <a:r>
              <a:rPr lang="es-MX" sz="2000" b="1" dirty="0" smtClean="0"/>
              <a:t>Opresión </a:t>
            </a:r>
            <a:r>
              <a:rPr lang="es-MX" sz="2000" b="1" dirty="0"/>
              <a:t>estructural y se aplica en las instituciones </a:t>
            </a:r>
            <a:r>
              <a:rPr lang="es-MX" sz="2000" b="1" dirty="0" smtClean="0"/>
              <a:t>de </a:t>
            </a:r>
            <a:r>
              <a:rPr lang="es-MX" sz="2000" b="1" dirty="0"/>
              <a:t>la sociedad (grupos</a:t>
            </a:r>
            <a:r>
              <a:rPr lang="es-MX" sz="2000" dirty="0" smtClean="0"/>
              <a:t>).</a:t>
            </a:r>
            <a:endParaRPr lang="es-MX" sz="2000" dirty="0"/>
          </a:p>
          <a:p>
            <a:endParaRPr lang="es-ES" sz="1950" dirty="0"/>
          </a:p>
          <a:p>
            <a:endParaRPr lang="es-ES" sz="1575" dirty="0"/>
          </a:p>
          <a:p>
            <a:endParaRPr lang="es-ES" sz="1800" dirty="0"/>
          </a:p>
          <a:p>
            <a:endParaRPr lang="es-ES" sz="1800" dirty="0"/>
          </a:p>
          <a:p>
            <a:endParaRPr lang="es-ES" sz="1800" dirty="0"/>
          </a:p>
          <a:p>
            <a:endParaRPr lang="es-ES" sz="1800" dirty="0"/>
          </a:p>
          <a:p>
            <a:endParaRPr lang="es-ES" sz="1800" dirty="0"/>
          </a:p>
          <a:p>
            <a:pPr marL="342892" lvl="1" indent="0">
              <a:buNone/>
            </a:pPr>
            <a:endParaRPr lang="es-ES" sz="18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6</a:t>
            </a:fld>
            <a:endParaRPr lang="es-ES" noProof="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7"/>
          <p:cNvSpPr>
            <a:spLocks noGrp="1"/>
          </p:cNvSpPr>
          <p:nvPr>
            <p:ph type="title"/>
          </p:nvPr>
        </p:nvSpPr>
        <p:spPr>
          <a:xfrm>
            <a:off x="1045030" y="260648"/>
            <a:ext cx="6588578" cy="715438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400" b="1" dirty="0" smtClean="0">
                <a:solidFill>
                  <a:srgbClr val="FF0000"/>
                </a:solidFill>
              </a:rPr>
              <a:t>RELACIONES DE PODER Y ASIMETRÍAS</a:t>
            </a:r>
            <a:r>
              <a:rPr lang="es-MX" sz="2400" b="1" dirty="0"/>
              <a:t/>
            </a:r>
            <a:br>
              <a:rPr lang="es-MX" sz="2400" b="1" dirty="0"/>
            </a:br>
            <a:endParaRPr lang="es-MX" sz="2400" b="1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68885" y="980728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758376" y="3933056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73134" y="1003614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758376" y="5589240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s hombres que se rebelan contra &quot;la tiranía de las mujeres&quot; y evitan todo tipo de relación con ellas - BBC News Mund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98" y="4675538"/>
            <a:ext cx="2710689" cy="15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89483" y="2004791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62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683569" y="888702"/>
            <a:ext cx="3960440" cy="4844554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000" b="1" dirty="0" smtClean="0">
                <a:solidFill>
                  <a:srgbClr val="FF0000"/>
                </a:solidFill>
              </a:rPr>
              <a:t>MASCULINIDADES</a:t>
            </a:r>
          </a:p>
          <a:p>
            <a:pPr marL="0" indent="0" algn="just">
              <a:buNone/>
            </a:pPr>
            <a:endParaRPr lang="es-MX" sz="9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s-MX" sz="2000" b="1" dirty="0"/>
              <a:t>Masculinidades, idealizada o hegemónica, no femeninos, ser heterosexuales o agresivos físicamente</a:t>
            </a:r>
            <a:r>
              <a:rPr lang="es-MX" sz="2000" b="1" dirty="0" smtClean="0"/>
              <a:t>.</a:t>
            </a:r>
          </a:p>
          <a:p>
            <a:pPr marL="0" indent="0" algn="just">
              <a:buNone/>
            </a:pPr>
            <a:endParaRPr lang="es-MX" sz="2000" b="1" dirty="0" smtClean="0"/>
          </a:p>
          <a:p>
            <a:pPr marL="0" indent="0" algn="just">
              <a:buNone/>
            </a:pPr>
            <a:endParaRPr lang="es-MX" sz="2000" b="1" dirty="0"/>
          </a:p>
          <a:p>
            <a:pPr marL="0" indent="0" algn="just">
              <a:buNone/>
            </a:pPr>
            <a:r>
              <a:rPr lang="es-MX" sz="2000" b="1" dirty="0" smtClean="0">
                <a:solidFill>
                  <a:srgbClr val="FF0000"/>
                </a:solidFill>
              </a:rPr>
              <a:t>ESTEREOTIPOS</a:t>
            </a:r>
            <a:endParaRPr lang="es-MX" sz="20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s-MX" sz="2000" b="1" dirty="0"/>
              <a:t>Estereotipos, tienen diferente categorización. </a:t>
            </a:r>
            <a:endParaRPr lang="es-MX" sz="2000" b="1" dirty="0" smtClean="0"/>
          </a:p>
          <a:p>
            <a:pPr marL="0" indent="0" algn="just">
              <a:buNone/>
            </a:pPr>
            <a:r>
              <a:rPr lang="es-MX" sz="2000" b="1" dirty="0" smtClean="0"/>
              <a:t>Basados </a:t>
            </a:r>
            <a:r>
              <a:rPr lang="es-MX" sz="2000" b="1" dirty="0"/>
              <a:t>en las diferencias biológicas de los sexos que determinan que roles o comportamientos sociales y culturales son apropiados para hombres y mujeres; jerarquía de sexos.</a:t>
            </a:r>
          </a:p>
          <a:p>
            <a:pPr algn="just"/>
            <a:endParaRPr lang="es-MX" sz="2000" b="1" dirty="0"/>
          </a:p>
          <a:p>
            <a:pPr algn="just"/>
            <a:endParaRPr lang="es-ES" sz="1950" b="1" dirty="0"/>
          </a:p>
          <a:p>
            <a:pPr algn="just"/>
            <a:endParaRPr lang="es-ES" sz="1575" b="1" dirty="0"/>
          </a:p>
          <a:p>
            <a:pPr algn="just"/>
            <a:endParaRPr lang="es-ES" sz="1800" b="1" dirty="0"/>
          </a:p>
          <a:p>
            <a:pPr algn="just"/>
            <a:endParaRPr lang="es-ES" sz="1800" b="1" dirty="0"/>
          </a:p>
          <a:p>
            <a:pPr algn="just"/>
            <a:endParaRPr lang="es-ES" sz="1800" b="1" dirty="0"/>
          </a:p>
          <a:p>
            <a:pPr algn="just"/>
            <a:endParaRPr lang="es-ES" sz="1800" b="1" dirty="0"/>
          </a:p>
          <a:p>
            <a:pPr algn="just"/>
            <a:endParaRPr lang="es-ES" sz="1800" b="1" dirty="0"/>
          </a:p>
          <a:p>
            <a:pPr marL="342892" lvl="1" indent="0" algn="just">
              <a:buNone/>
            </a:pPr>
            <a:endParaRPr lang="es-ES" sz="1800" b="1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6" y="6439301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7"/>
          <p:cNvSpPr>
            <a:spLocks noGrp="1"/>
          </p:cNvSpPr>
          <p:nvPr>
            <p:ph type="title"/>
          </p:nvPr>
        </p:nvSpPr>
        <p:spPr>
          <a:xfrm>
            <a:off x="1045030" y="260648"/>
            <a:ext cx="6588578" cy="715438"/>
          </a:xfrm>
        </p:spPr>
        <p:txBody>
          <a:bodyPr>
            <a:noAutofit/>
          </a:bodyPr>
          <a:lstStyle/>
          <a:p>
            <a:pPr algn="ctr"/>
            <a:r>
              <a:rPr lang="es-MX" sz="2400" b="1" dirty="0" smtClean="0">
                <a:solidFill>
                  <a:srgbClr val="FF0000"/>
                </a:solidFill>
              </a:rPr>
              <a:t>RELACIONES DE PODER Y ASIMETRÍAS</a:t>
            </a:r>
            <a:r>
              <a:rPr lang="es-MX" sz="2400" b="1" dirty="0"/>
              <a:t/>
            </a:r>
            <a:br>
              <a:rPr lang="es-MX" sz="2400" b="1" dirty="0"/>
            </a:br>
            <a:endParaRPr lang="es-MX" sz="2400" b="1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68885" y="980728"/>
            <a:ext cx="152901" cy="20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37777" y="3150667"/>
            <a:ext cx="168017" cy="22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Masculinidades y suicidio – Producciones IM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75749"/>
            <a:ext cx="2016224" cy="187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stereotipos de Género: significado, impacto Social y cómo romperlos . | Billie Parker Notici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539493"/>
            <a:ext cx="3466729" cy="190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62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8</a:t>
            </a:fld>
            <a:endParaRPr lang="es-ES" noProof="0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467544" y="1268760"/>
            <a:ext cx="4641872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400" b="1" dirty="0" smtClean="0">
                <a:solidFill>
                  <a:srgbClr val="FF0000"/>
                </a:solidFill>
              </a:rPr>
              <a:t>ESTEREOTIPOS</a:t>
            </a:r>
          </a:p>
          <a:p>
            <a:pPr marL="0" indent="0">
              <a:buNone/>
            </a:pPr>
            <a:endParaRPr lang="es-MX" sz="24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s-MX" sz="2400" b="1" dirty="0" smtClean="0"/>
              <a:t>Su eliminación es una </a:t>
            </a:r>
            <a:r>
              <a:rPr lang="es-MX" sz="2400" b="1" dirty="0"/>
              <a:t>obligación constitucional derivada de la Convención sobre la Eliminación de todas las formas de Discriminación contra la mujer, así como la Convención Interamericana para Prevenir, Sancionar y Erradicar la Violencia contra la Mujer</a:t>
            </a:r>
            <a:r>
              <a:rPr lang="es-MX" sz="2400" b="1" dirty="0" smtClean="0"/>
              <a:t>.</a:t>
            </a:r>
            <a:r>
              <a:rPr lang="es-MX" sz="2400" dirty="0"/>
              <a:t> 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545362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01319" y="1403928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Estereotipos de género : r/VivimosEnUnaSocied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204" y="1443971"/>
            <a:ext cx="3048273" cy="400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27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 txBox="1">
            <a:spLocks/>
          </p:cNvSpPr>
          <p:nvPr/>
        </p:nvSpPr>
        <p:spPr>
          <a:xfrm>
            <a:off x="438424" y="240630"/>
            <a:ext cx="8256843" cy="6068690"/>
          </a:xfrm>
          <a:prstGeom prst="rect">
            <a:avLst/>
          </a:prstGeom>
        </p:spPr>
        <p:txBody>
          <a:bodyPr rtlCol="0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400" b="1" dirty="0">
                <a:solidFill>
                  <a:srgbClr val="FF0000"/>
                </a:solidFill>
              </a:rPr>
              <a:t>Equidad</a:t>
            </a:r>
          </a:p>
          <a:p>
            <a:pPr marL="0" indent="0" algn="just">
              <a:buNone/>
            </a:pPr>
            <a:r>
              <a:rPr lang="es-MX" sz="2200" dirty="0"/>
              <a:t>Principio general del derecho que busca la justicia en el caso particular, permitiendo</a:t>
            </a:r>
            <a:r>
              <a:rPr lang="es-MX" sz="2200" dirty="0">
                <a:solidFill>
                  <a:srgbClr val="FF0000"/>
                </a:solidFill>
              </a:rPr>
              <a:t> </a:t>
            </a:r>
            <a:r>
              <a:rPr lang="es-MX" sz="2200" b="1" dirty="0">
                <a:solidFill>
                  <a:srgbClr val="FF0000"/>
                </a:solidFill>
              </a:rPr>
              <a:t>adaptar</a:t>
            </a:r>
            <a:r>
              <a:rPr lang="es-MX" sz="2200" dirty="0">
                <a:solidFill>
                  <a:srgbClr val="FF0000"/>
                </a:solidFill>
              </a:rPr>
              <a:t> </a:t>
            </a:r>
            <a:r>
              <a:rPr lang="es-MX" sz="2200" dirty="0"/>
              <a:t>la ley a las circunstancias específicas de las personas y moderar la rigidez de las normas </a:t>
            </a:r>
            <a:r>
              <a:rPr lang="es-MX" sz="2200" dirty="0" smtClean="0"/>
              <a:t>generales.</a:t>
            </a:r>
            <a:endParaRPr lang="es-MX" sz="2200" dirty="0"/>
          </a:p>
          <a:p>
            <a:pPr marL="0" indent="0">
              <a:buNone/>
            </a:pPr>
            <a:endParaRPr lang="es-MX" sz="200" dirty="0"/>
          </a:p>
          <a:p>
            <a:pPr marL="0" indent="0">
              <a:buNone/>
            </a:pPr>
            <a:r>
              <a:rPr lang="es-MX" sz="2400" b="1" dirty="0">
                <a:solidFill>
                  <a:srgbClr val="FF0000"/>
                </a:solidFill>
              </a:rPr>
              <a:t>Funciones </a:t>
            </a:r>
            <a:endParaRPr lang="es-MX" sz="2400" dirty="0">
              <a:solidFill>
                <a:srgbClr val="FF0000"/>
              </a:solidFill>
            </a:endParaRPr>
          </a:p>
          <a:p>
            <a:pPr lvl="0"/>
            <a:r>
              <a:rPr lang="es-MX" sz="2200" b="1" dirty="0"/>
              <a:t>Criterio de interpretación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2200" dirty="0"/>
              <a:t>Ayuda a entender y aplicar la norma de forma más justa según la realidad que se </a:t>
            </a:r>
            <a:r>
              <a:rPr lang="es-MX" sz="2200" dirty="0" smtClean="0"/>
              <a:t>presente.</a:t>
            </a:r>
            <a:endParaRPr lang="es-MX" sz="2200" dirty="0"/>
          </a:p>
          <a:p>
            <a:pPr lvl="0"/>
            <a:r>
              <a:rPr lang="es-MX" sz="2200" b="1" dirty="0"/>
              <a:t>Elemento corrector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2200" dirty="0"/>
              <a:t>Trata de evitar resultados injustos o absurdos cuando una ley se aplica de manera muy </a:t>
            </a:r>
            <a:r>
              <a:rPr lang="es-MX" sz="2200" dirty="0" smtClean="0"/>
              <a:t>rígida.</a:t>
            </a:r>
            <a:endParaRPr lang="es-MX" sz="2200" dirty="0"/>
          </a:p>
          <a:p>
            <a:pPr lvl="0"/>
            <a:r>
              <a:rPr lang="es-MX" sz="2200" b="1" dirty="0"/>
              <a:t>Integradora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MX" sz="2200" dirty="0"/>
              <a:t>Permite llenar vacíos o lagunas cuando la ley no tiene una regla exacta para un </a:t>
            </a:r>
            <a:r>
              <a:rPr lang="es-MX" sz="2200" dirty="0" smtClean="0"/>
              <a:t>problema.</a:t>
            </a:r>
            <a:endParaRPr lang="es-MX" sz="2200" dirty="0"/>
          </a:p>
          <a:p>
            <a:pPr marL="0" indent="0">
              <a:buNone/>
            </a:pPr>
            <a:endParaRPr lang="es-MX" sz="2200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s-ES" noProof="0" smtClean="0"/>
              <a:t>9</a:t>
            </a:fld>
            <a:endParaRPr lang="es-ES" noProof="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6473354"/>
            <a:ext cx="9127367" cy="4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Marcador de conteni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499992" y="5229200"/>
            <a:ext cx="3960440" cy="1172146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79512" y="404664"/>
            <a:ext cx="175893" cy="21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79512" y="1916832"/>
            <a:ext cx="148072" cy="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27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2114</Words>
  <Application>Microsoft Office PowerPoint</Application>
  <PresentationFormat>Presentación en pantalla (4:3)</PresentationFormat>
  <Paragraphs>363</Paragraphs>
  <Slides>30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Arial</vt:lpstr>
      <vt:lpstr>Calibri</vt:lpstr>
      <vt:lpstr>Courier New</vt:lpstr>
      <vt:lpstr>Gill Sans MT</vt:lpstr>
      <vt:lpstr>Times New Roman</vt:lpstr>
      <vt:lpstr>Wingdings 2</vt:lpstr>
      <vt:lpstr>Tema de Office</vt:lpstr>
      <vt:lpstr>Presentación de PowerPoint</vt:lpstr>
      <vt:lpstr>Presentación de PowerPoint</vt:lpstr>
      <vt:lpstr>Presentación de PowerPoint</vt:lpstr>
      <vt:lpstr>PERSPECTIVA DE GÉNERO</vt:lpstr>
      <vt:lpstr>Presentación de PowerPoint</vt:lpstr>
      <vt:lpstr>RELACIONES DE PODER Y ASIMETRÍAS </vt:lpstr>
      <vt:lpstr>RELACIONES DE PODER Y ASIMETRÍAS </vt:lpstr>
      <vt:lpstr>Presentación de PowerPoint</vt:lpstr>
      <vt:lpstr>Presentación de PowerPoint</vt:lpstr>
      <vt:lpstr>REFORMA EN MATERIA DE DERECHOS HUMANOS 10 de junio de 2011</vt:lpstr>
      <vt:lpstr>REFORMA EN MATERIA DE DERECHOS HUMANOS </vt:lpstr>
      <vt:lpstr>REFORMA EN MATERIA DE DERECHOS HUMANOS </vt:lpstr>
      <vt:lpstr>REFORMA EN MATERIA DE DERECHOS HUMANOS </vt:lpstr>
      <vt:lpstr>  PRINCIPIO DE PONDERACIÓN</vt:lpstr>
      <vt:lpstr>Presentación de PowerPoint</vt:lpstr>
      <vt:lpstr>Presentación de PowerPoint</vt:lpstr>
      <vt:lpstr>Presentación de PowerPoint</vt:lpstr>
      <vt:lpstr>PUNTOS SOBRE LA PERSPECTIVA  DE GÉNERO </vt:lpstr>
      <vt:lpstr>Tratados Internacionales</vt:lpstr>
      <vt:lpstr>¿CÓMO PLANTEAR EL ESTUDIO CON PERSPECTIVA DE GÉNERO?</vt:lpstr>
      <vt:lpstr>¿CÓMO PLANTEAR UN ESTUDIO CON PERSPECTIVA DE GÉNERO?</vt:lpstr>
      <vt:lpstr>  ¿CÓMO SE JUZGA CON PERSPECTIVA DE GÉNERO?  </vt:lpstr>
      <vt:lpstr>¿CÓMO SE JUZGA CON PERSPECTIVA DE GÉNERO?</vt:lpstr>
      <vt:lpstr>ELEMENTOS METODOLÓGICOS  QUE EXIGE LA SCJN</vt:lpstr>
      <vt:lpstr>CONSIDERACIONES</vt:lpstr>
      <vt:lpstr>  PREGUNTAS A MANERA DE GUÍA</vt:lpstr>
      <vt:lpstr> PREGUNTAS A MANERA DE GUÍA</vt:lpstr>
      <vt:lpstr>   PREGUNTAS A MANERA DE GUÍA</vt:lpstr>
      <vt:lpstr>PREGUNTAS A MANERA DE GUÍA</vt:lpstr>
      <vt:lpstr>El mito de la Caja de Pandora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Gonzalez Perez Graciela</dc:creator>
  <cp:lastModifiedBy>Virginia</cp:lastModifiedBy>
  <cp:revision>244</cp:revision>
  <cp:lastPrinted>2016-08-12T18:05:59Z</cp:lastPrinted>
  <dcterms:created xsi:type="dcterms:W3CDTF">2016-08-10T19:44:22Z</dcterms:created>
  <dcterms:modified xsi:type="dcterms:W3CDTF">2026-08-13T15:21:25Z</dcterms:modified>
</cp:coreProperties>
</file>