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3" r:id="rId3"/>
    <p:sldId id="264" r:id="rId4"/>
    <p:sldId id="265" r:id="rId5"/>
    <p:sldId id="266" r:id="rId6"/>
    <p:sldId id="267" r:id="rId7"/>
    <p:sldId id="268" r:id="rId8"/>
    <p:sldId id="269" r:id="rId9"/>
    <p:sldId id="270" r:id="rId10"/>
    <p:sldId id="258" r:id="rId11"/>
    <p:sldId id="259" r:id="rId12"/>
    <p:sldId id="261" r:id="rId13"/>
    <p:sldId id="271" r:id="rId14"/>
    <p:sldId id="273" r:id="rId15"/>
    <p:sldId id="262" r:id="rId16"/>
    <p:sldId id="272" r:id="rId17"/>
    <p:sldId id="274" r:id="rId18"/>
    <p:sldId id="275" r:id="rId19"/>
    <p:sldId id="276" r:id="rId20"/>
    <p:sldId id="277" r:id="rId2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23"/>
    <p:restoredTop sz="94672"/>
  </p:normalViewPr>
  <p:slideViewPr>
    <p:cSldViewPr snapToGrid="0">
      <p:cViewPr varScale="1">
        <p:scale>
          <a:sx n="106" d="100"/>
          <a:sy n="106"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C022F82-4662-F012-6D82-77702ACF7A8C}"/>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 xmlns:a16="http://schemas.microsoft.com/office/drawing/2014/main" id="{3A98D60F-1091-9AE6-EA37-EDDB22A307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 xmlns:a16="http://schemas.microsoft.com/office/drawing/2014/main" id="{CDF27A98-F6A3-90BD-080E-F343AA201EBE}"/>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5" name="Marcador de pie de página 4">
            <a:extLst>
              <a:ext uri="{FF2B5EF4-FFF2-40B4-BE49-F238E27FC236}">
                <a16:creationId xmlns="" xmlns:a16="http://schemas.microsoft.com/office/drawing/2014/main" id="{0CFF8C59-0E77-8E75-4AE8-955BF09CF0A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C6F2F945-0FE9-682B-BCC6-692384823582}"/>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4123272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1D25883-7C9A-5C49-930A-FE815EEA4165}"/>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 xmlns:a16="http://schemas.microsoft.com/office/drawing/2014/main" id="{2D2EC83C-F216-25A2-716A-6D9C4F91CEE2}"/>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 xmlns:a16="http://schemas.microsoft.com/office/drawing/2014/main" id="{0F2E5B6D-82EB-774D-AECD-25870FD9AD9C}"/>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5" name="Marcador de pie de página 4">
            <a:extLst>
              <a:ext uri="{FF2B5EF4-FFF2-40B4-BE49-F238E27FC236}">
                <a16:creationId xmlns="" xmlns:a16="http://schemas.microsoft.com/office/drawing/2014/main" id="{41ECE1B8-F263-F93E-1F28-DDD89047F41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1B3268F6-6B31-6C8D-68C5-CA0CF9225DB3}"/>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3121791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F245FD86-E41A-EE3D-9B82-149C336A73BD}"/>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 xmlns:a16="http://schemas.microsoft.com/office/drawing/2014/main" id="{EB6E605B-FA8B-6FD1-F1E8-2578DB898189}"/>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 xmlns:a16="http://schemas.microsoft.com/office/drawing/2014/main" id="{444400E6-E710-61AF-6F5F-FEA10CFBD7B5}"/>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5" name="Marcador de pie de página 4">
            <a:extLst>
              <a:ext uri="{FF2B5EF4-FFF2-40B4-BE49-F238E27FC236}">
                <a16:creationId xmlns="" xmlns:a16="http://schemas.microsoft.com/office/drawing/2014/main" id="{5CC3C54A-AA98-F367-5022-2FF70965EA6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C7BE0823-D01D-98F8-4556-BB59BF38FD1C}"/>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863571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C909ECF-8D7D-9FD6-494A-A0E11F7431B6}"/>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 xmlns:a16="http://schemas.microsoft.com/office/drawing/2014/main" id="{9A7ED3F3-2631-327C-D60E-3B0EFC504322}"/>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 xmlns:a16="http://schemas.microsoft.com/office/drawing/2014/main" id="{773D4E7C-F1AD-1AB4-7105-20BBA9D4DE97}"/>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5" name="Marcador de pie de página 4">
            <a:extLst>
              <a:ext uri="{FF2B5EF4-FFF2-40B4-BE49-F238E27FC236}">
                <a16:creationId xmlns="" xmlns:a16="http://schemas.microsoft.com/office/drawing/2014/main" id="{E85D8285-0BA9-F494-6C55-17E278D7F45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B6C6C6F2-8EBD-0D6A-5D44-8027DF187822}"/>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154569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E566125-92A0-488D-1E31-6D600335708D}"/>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 xmlns:a16="http://schemas.microsoft.com/office/drawing/2014/main" id="{EED6BF34-079B-8255-248B-3027C36111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 xmlns:a16="http://schemas.microsoft.com/office/drawing/2014/main" id="{75203F6B-CF56-D862-5743-5C6DD0553833}"/>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5" name="Marcador de pie de página 4">
            <a:extLst>
              <a:ext uri="{FF2B5EF4-FFF2-40B4-BE49-F238E27FC236}">
                <a16:creationId xmlns="" xmlns:a16="http://schemas.microsoft.com/office/drawing/2014/main" id="{0ACFACA9-D115-6164-2174-663ED9ADF41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9475F371-4B44-0E07-7DC6-4FA29D79EAD9}"/>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1192239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24A5F73-2131-26CF-C87C-A08AD8C6195C}"/>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 xmlns:a16="http://schemas.microsoft.com/office/drawing/2014/main" id="{051042E6-75DE-F2AE-5FDA-E7F0E7FA09FF}"/>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 xmlns:a16="http://schemas.microsoft.com/office/drawing/2014/main" id="{3EF4B7D2-4F69-6092-75CD-571343AA0473}"/>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 xmlns:a16="http://schemas.microsoft.com/office/drawing/2014/main" id="{46A2CA05-C2A7-91BD-3E4D-DBF40DF3655C}"/>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6" name="Marcador de pie de página 5">
            <a:extLst>
              <a:ext uri="{FF2B5EF4-FFF2-40B4-BE49-F238E27FC236}">
                <a16:creationId xmlns="" xmlns:a16="http://schemas.microsoft.com/office/drawing/2014/main" id="{CEDF782A-9DAF-14BB-D5E9-6C4A03E56A9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 xmlns:a16="http://schemas.microsoft.com/office/drawing/2014/main" id="{1969A40F-482F-9BC9-1620-F20307CFF1D9}"/>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2412690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E5D973B-148D-C539-1B9A-75FD421B8FAE}"/>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 xmlns:a16="http://schemas.microsoft.com/office/drawing/2014/main" id="{EA11D9EB-9E0B-2004-D625-D8B07FD578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 xmlns:a16="http://schemas.microsoft.com/office/drawing/2014/main" id="{2BC07043-9E14-6A20-EA86-913008912676}"/>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 xmlns:a16="http://schemas.microsoft.com/office/drawing/2014/main" id="{4580C5DA-71FC-8CC0-D894-B54FCF253D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 xmlns:a16="http://schemas.microsoft.com/office/drawing/2014/main" id="{FC85F11E-A834-34D2-E58F-F63A8634DC83}"/>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 xmlns:a16="http://schemas.microsoft.com/office/drawing/2014/main" id="{628123E4-2CFA-6873-E937-F66CAD5C3401}"/>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8" name="Marcador de pie de página 7">
            <a:extLst>
              <a:ext uri="{FF2B5EF4-FFF2-40B4-BE49-F238E27FC236}">
                <a16:creationId xmlns="" xmlns:a16="http://schemas.microsoft.com/office/drawing/2014/main" id="{6D5153D8-C511-3E03-A582-277D9649F91E}"/>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 xmlns:a16="http://schemas.microsoft.com/office/drawing/2014/main" id="{50D9FA28-5E67-F422-BF90-D197551D6B50}"/>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35127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0D9A6B6-725B-03FA-70E5-1C074758895C}"/>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 xmlns:a16="http://schemas.microsoft.com/office/drawing/2014/main" id="{FBE10F47-F228-DBA1-9BE4-873D5A27212C}"/>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4" name="Marcador de pie de página 3">
            <a:extLst>
              <a:ext uri="{FF2B5EF4-FFF2-40B4-BE49-F238E27FC236}">
                <a16:creationId xmlns="" xmlns:a16="http://schemas.microsoft.com/office/drawing/2014/main" id="{2B1F7115-5AE2-6BC8-2FC9-7CDFC861EE80}"/>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 xmlns:a16="http://schemas.microsoft.com/office/drawing/2014/main" id="{96842F99-E47C-E047-2CF4-F6DE0D9EFDB5}"/>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4252427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EC47F73D-9731-C141-9B87-3F7293949D8F}"/>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3" name="Marcador de pie de página 2">
            <a:extLst>
              <a:ext uri="{FF2B5EF4-FFF2-40B4-BE49-F238E27FC236}">
                <a16:creationId xmlns="" xmlns:a16="http://schemas.microsoft.com/office/drawing/2014/main" id="{758DE5EE-D44A-8A6D-88AB-26EE3954A415}"/>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 xmlns:a16="http://schemas.microsoft.com/office/drawing/2014/main" id="{40A21AF5-8C75-F588-B859-8F06300D39BD}"/>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304898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C26C760-88F7-47F7-16A7-430643F1492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 xmlns:a16="http://schemas.microsoft.com/office/drawing/2014/main" id="{2BE54977-12B6-509C-A417-5DEBEF9B47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 xmlns:a16="http://schemas.microsoft.com/office/drawing/2014/main" id="{224887FF-AEF2-BF2C-B92B-165509B53E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 xmlns:a16="http://schemas.microsoft.com/office/drawing/2014/main" id="{83CFD7D8-368E-B82B-5052-4B0C893817F5}"/>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6" name="Marcador de pie de página 5">
            <a:extLst>
              <a:ext uri="{FF2B5EF4-FFF2-40B4-BE49-F238E27FC236}">
                <a16:creationId xmlns="" xmlns:a16="http://schemas.microsoft.com/office/drawing/2014/main" id="{51880C48-E13B-B14C-D79E-2C885C9425B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 xmlns:a16="http://schemas.microsoft.com/office/drawing/2014/main" id="{995B5C6C-AD47-EDA1-352D-62378BF0F627}"/>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3575472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A732244-6F8F-BE6E-1563-6B3E1ADE741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 xmlns:a16="http://schemas.microsoft.com/office/drawing/2014/main" id="{3C8D9EA9-9AE3-93A2-F18A-B239CD1F18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 xmlns:a16="http://schemas.microsoft.com/office/drawing/2014/main" id="{EA73D1B5-EAF2-43EC-AF89-DB127F9AE3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 xmlns:a16="http://schemas.microsoft.com/office/drawing/2014/main" id="{BCF21D89-CD66-237C-55BE-5D3E63E5892E}"/>
              </a:ext>
            </a:extLst>
          </p:cNvPr>
          <p:cNvSpPr>
            <a:spLocks noGrp="1"/>
          </p:cNvSpPr>
          <p:nvPr>
            <p:ph type="dt" sz="half" idx="10"/>
          </p:nvPr>
        </p:nvSpPr>
        <p:spPr/>
        <p:txBody>
          <a:bodyPr/>
          <a:lstStyle/>
          <a:p>
            <a:fld id="{BA92EC76-96C4-634F-87A6-6780B89998B6}" type="datetimeFigureOut">
              <a:rPr lang="es-MX" smtClean="0"/>
              <a:t>25/06/2026</a:t>
            </a:fld>
            <a:endParaRPr lang="es-MX"/>
          </a:p>
        </p:txBody>
      </p:sp>
      <p:sp>
        <p:nvSpPr>
          <p:cNvPr id="6" name="Marcador de pie de página 5">
            <a:extLst>
              <a:ext uri="{FF2B5EF4-FFF2-40B4-BE49-F238E27FC236}">
                <a16:creationId xmlns="" xmlns:a16="http://schemas.microsoft.com/office/drawing/2014/main" id="{C9FD37D0-E859-156E-A193-C70667BEDE0E}"/>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 xmlns:a16="http://schemas.microsoft.com/office/drawing/2014/main" id="{D913298B-4B15-3056-8472-E44F7F05E72D}"/>
              </a:ext>
            </a:extLst>
          </p:cNvPr>
          <p:cNvSpPr>
            <a:spLocks noGrp="1"/>
          </p:cNvSpPr>
          <p:nvPr>
            <p:ph type="sldNum" sz="quarter" idx="12"/>
          </p:nvPr>
        </p:nvSpPr>
        <p:spPr/>
        <p:txBody>
          <a:bodyPr/>
          <a:lstStyle/>
          <a:p>
            <a:fld id="{03BA4664-409B-BD45-A2B0-836AD2B18F3F}" type="slidenum">
              <a:rPr lang="es-MX" smtClean="0"/>
              <a:t>‹Nº›</a:t>
            </a:fld>
            <a:endParaRPr lang="es-MX"/>
          </a:p>
        </p:txBody>
      </p:sp>
    </p:spTree>
    <p:extLst>
      <p:ext uri="{BB962C8B-B14F-4D97-AF65-F5344CB8AC3E}">
        <p14:creationId xmlns:p14="http://schemas.microsoft.com/office/powerpoint/2010/main" val="4225603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4A3D24BA-757E-3468-E870-0DF7DC9466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 xmlns:a16="http://schemas.microsoft.com/office/drawing/2014/main" id="{72768743-50CC-9E31-76AC-7FEBBCF466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 xmlns:a16="http://schemas.microsoft.com/office/drawing/2014/main" id="{EAF1965F-CE01-1276-C418-8A192BBD6F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2EC76-96C4-634F-87A6-6780B89998B6}" type="datetimeFigureOut">
              <a:rPr lang="es-MX" smtClean="0"/>
              <a:t>25/06/2026</a:t>
            </a:fld>
            <a:endParaRPr lang="es-MX"/>
          </a:p>
        </p:txBody>
      </p:sp>
      <p:sp>
        <p:nvSpPr>
          <p:cNvPr id="5" name="Marcador de pie de página 4">
            <a:extLst>
              <a:ext uri="{FF2B5EF4-FFF2-40B4-BE49-F238E27FC236}">
                <a16:creationId xmlns="" xmlns:a16="http://schemas.microsoft.com/office/drawing/2014/main" id="{99B6A803-E538-D354-9ECF-5E730122E2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 xmlns:a16="http://schemas.microsoft.com/office/drawing/2014/main" id="{E2FE6783-F49D-0C48-16D9-31FC35EABD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BA4664-409B-BD45-A2B0-836AD2B18F3F}" type="slidenum">
              <a:rPr lang="es-MX" smtClean="0"/>
              <a:t>‹Nº›</a:t>
            </a:fld>
            <a:endParaRPr lang="es-MX"/>
          </a:p>
        </p:txBody>
      </p:sp>
    </p:spTree>
    <p:extLst>
      <p:ext uri="{BB962C8B-B14F-4D97-AF65-F5344CB8AC3E}">
        <p14:creationId xmlns:p14="http://schemas.microsoft.com/office/powerpoint/2010/main" val="4004634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C69B6400-8C4E-B8A6-E767-4B8D40CF16FC}"/>
              </a:ext>
            </a:extLst>
          </p:cNvPr>
          <p:cNvPicPr>
            <a:picLocks noChangeAspect="1"/>
          </p:cNvPicPr>
          <p:nvPr/>
        </p:nvPicPr>
        <p:blipFill>
          <a:blip r:embed="rId2"/>
          <a:stretch>
            <a:fillRect/>
          </a:stretch>
        </p:blipFill>
        <p:spPr>
          <a:xfrm>
            <a:off x="0" y="-108857"/>
            <a:ext cx="12192000" cy="6858000"/>
          </a:xfrm>
          <a:prstGeom prst="rect">
            <a:avLst/>
          </a:prstGeom>
        </p:spPr>
      </p:pic>
      <p:sp>
        <p:nvSpPr>
          <p:cNvPr id="2" name="CuadroTexto 1">
            <a:extLst>
              <a:ext uri="{FF2B5EF4-FFF2-40B4-BE49-F238E27FC236}">
                <a16:creationId xmlns="" xmlns:a16="http://schemas.microsoft.com/office/drawing/2014/main" id="{554B5AF5-A23E-6E7C-4240-7350B2009AA2}"/>
              </a:ext>
            </a:extLst>
          </p:cNvPr>
          <p:cNvSpPr txBox="1"/>
          <p:nvPr/>
        </p:nvSpPr>
        <p:spPr>
          <a:xfrm>
            <a:off x="4963885" y="3429000"/>
            <a:ext cx="7010399" cy="2431435"/>
          </a:xfrm>
          <a:prstGeom prst="rect">
            <a:avLst/>
          </a:prstGeom>
          <a:noFill/>
        </p:spPr>
        <p:txBody>
          <a:bodyPr wrap="square" rtlCol="0">
            <a:spAutoFit/>
          </a:bodyPr>
          <a:lstStyle/>
          <a:p>
            <a:pPr algn="just"/>
            <a:r>
              <a:rPr lang="es-MX" sz="3200" b="1" dirty="0">
                <a:solidFill>
                  <a:schemeClr val="accent1">
                    <a:lumMod val="75000"/>
                  </a:schemeClr>
                </a:solidFill>
                <a:latin typeface="Aptos Display" panose="020B0004020202020204" pitchFamily="34" charset="0"/>
              </a:rPr>
              <a:t>INTRODUCCIÓN A LA PERSPECTIVA DE GÉNERO EN LA JUSTICIA ADMINISTRATIVA</a:t>
            </a:r>
          </a:p>
          <a:p>
            <a:pPr algn="just"/>
            <a:endParaRPr lang="es-MX" sz="3200" b="1" dirty="0">
              <a:solidFill>
                <a:schemeClr val="accent1">
                  <a:lumMod val="75000"/>
                </a:schemeClr>
              </a:solidFill>
              <a:latin typeface="Aptos Display" panose="020B0004020202020204" pitchFamily="34" charset="0"/>
            </a:endParaRPr>
          </a:p>
          <a:p>
            <a:pPr algn="just"/>
            <a:r>
              <a:rPr lang="es-MX" sz="2000" b="1" i="1" dirty="0" smtClean="0">
                <a:solidFill>
                  <a:schemeClr val="accent1">
                    <a:lumMod val="75000"/>
                  </a:schemeClr>
                </a:solidFill>
                <a:latin typeface="Aptos Display" panose="020B0004020202020204" pitchFamily="34" charset="0"/>
              </a:rPr>
              <a:t>     MTRA</a:t>
            </a:r>
            <a:r>
              <a:rPr lang="es-MX" sz="2000" b="1" i="1" dirty="0">
                <a:solidFill>
                  <a:schemeClr val="accent1">
                    <a:lumMod val="75000"/>
                  </a:schemeClr>
                </a:solidFill>
                <a:latin typeface="Aptos Display" panose="020B0004020202020204" pitchFamily="34" charset="0"/>
              </a:rPr>
              <a:t>. TERESA DE JESUS MARTÍNEZ IBÁÑEZ.</a:t>
            </a:r>
          </a:p>
        </p:txBody>
      </p:sp>
    </p:spTree>
    <p:extLst>
      <p:ext uri="{BB962C8B-B14F-4D97-AF65-F5344CB8AC3E}">
        <p14:creationId xmlns:p14="http://schemas.microsoft.com/office/powerpoint/2010/main" val="1668643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D04F8877-909E-2736-292A-CB2E731683D5}"/>
              </a:ext>
            </a:extLst>
          </p:cNvPr>
          <p:cNvPicPr>
            <a:picLocks noChangeAspect="1"/>
          </p:cNvPicPr>
          <p:nvPr/>
        </p:nvPicPr>
        <p:blipFill>
          <a:blip r:embed="rId2"/>
          <a:stretch>
            <a:fillRect/>
          </a:stretch>
        </p:blipFill>
        <p:spPr>
          <a:xfrm>
            <a:off x="0" y="0"/>
            <a:ext cx="12192000" cy="6858000"/>
          </a:xfrm>
          <a:prstGeom prst="rect">
            <a:avLst/>
          </a:prstGeom>
        </p:spPr>
      </p:pic>
      <p:sp>
        <p:nvSpPr>
          <p:cNvPr id="2" name="CuadroTexto 1">
            <a:extLst>
              <a:ext uri="{FF2B5EF4-FFF2-40B4-BE49-F238E27FC236}">
                <a16:creationId xmlns="" xmlns:a16="http://schemas.microsoft.com/office/drawing/2014/main" id="{2DC23878-F083-D5BA-0A58-8D9E85C9B1C5}"/>
              </a:ext>
            </a:extLst>
          </p:cNvPr>
          <p:cNvSpPr txBox="1"/>
          <p:nvPr/>
        </p:nvSpPr>
        <p:spPr>
          <a:xfrm>
            <a:off x="719847" y="1439693"/>
            <a:ext cx="7169285" cy="4985980"/>
          </a:xfrm>
          <a:prstGeom prst="rect">
            <a:avLst/>
          </a:prstGeom>
          <a:noFill/>
        </p:spPr>
        <p:txBody>
          <a:bodyPr wrap="square" rtlCol="0">
            <a:spAutoFit/>
          </a:bodyPr>
          <a:lstStyle/>
          <a:p>
            <a:pPr algn="ctr"/>
            <a:r>
              <a:rPr lang="es-MX" sz="2400" b="1" dirty="0">
                <a:solidFill>
                  <a:schemeClr val="accent1">
                    <a:lumMod val="75000"/>
                  </a:schemeClr>
                </a:solidFill>
                <a:latin typeface="Aptos Display" panose="020B0004020202020204" pitchFamily="34" charset="0"/>
              </a:rPr>
              <a:t>GÉNERO</a:t>
            </a:r>
            <a:endParaRPr lang="es-MX" b="1"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a:p>
            <a:pPr algn="just"/>
            <a:r>
              <a:rPr lang="es-MX" dirty="0">
                <a:solidFill>
                  <a:schemeClr val="accent1">
                    <a:lumMod val="75000"/>
                  </a:schemeClr>
                </a:solidFill>
                <a:latin typeface="Aptos Display" panose="020B0004020202020204" pitchFamily="34" charset="0"/>
              </a:rPr>
              <a:t>SE CONFORMA POR EL CONJUNTO DE ATRIBUTOS, ES DECIR, CARÁCTERISTICAS, CONDUCTAS Y EXPECTATIVAS SOCIOCULTURALES QUE CADA SOCIEDAD ASIGNA DE FORMA DIFERENCIADA A LAS PERSONAS A PARTIR DE SU SEXO. </a:t>
            </a:r>
          </a:p>
          <a:p>
            <a:pPr algn="just"/>
            <a:endParaRPr lang="es-MX" dirty="0">
              <a:solidFill>
                <a:schemeClr val="accent1">
                  <a:lumMod val="75000"/>
                </a:schemeClr>
              </a:solidFill>
              <a:latin typeface="Aptos Display" panose="020B0004020202020204" pitchFamily="34" charset="0"/>
            </a:endParaRPr>
          </a:p>
          <a:p>
            <a:pPr algn="just"/>
            <a:r>
              <a:rPr lang="es-MX" dirty="0">
                <a:solidFill>
                  <a:schemeClr val="accent1">
                    <a:lumMod val="75000"/>
                  </a:schemeClr>
                </a:solidFill>
                <a:latin typeface="Aptos Display" panose="020B0004020202020204" pitchFamily="34" charset="0"/>
              </a:rPr>
              <a:t>EL GÉNERO DEFINE, DE ACUERDO CON LOS PARAMETROS QUE SE ESTABLECEN EN CADA SOCIEDAD, CÓMO </a:t>
            </a:r>
            <a:r>
              <a:rPr lang="es-MX" b="1" dirty="0">
                <a:solidFill>
                  <a:schemeClr val="accent1">
                    <a:lumMod val="75000"/>
                  </a:schemeClr>
                </a:solidFill>
                <a:latin typeface="Aptos Display" panose="020B0004020202020204" pitchFamily="34" charset="0"/>
              </a:rPr>
              <a:t>DEBEN</a:t>
            </a:r>
            <a:r>
              <a:rPr lang="es-MX" dirty="0">
                <a:solidFill>
                  <a:schemeClr val="accent1">
                    <a:lumMod val="75000"/>
                  </a:schemeClr>
                </a:solidFill>
                <a:latin typeface="Aptos Display" panose="020B0004020202020204" pitchFamily="34" charset="0"/>
              </a:rPr>
              <a:t> SER LOS HOMBRES Y LAS MUJERES, CÓMO </a:t>
            </a:r>
            <a:r>
              <a:rPr lang="es-MX" b="1" dirty="0">
                <a:solidFill>
                  <a:schemeClr val="accent1">
                    <a:lumMod val="75000"/>
                  </a:schemeClr>
                </a:solidFill>
                <a:latin typeface="Aptos Display" panose="020B0004020202020204" pitchFamily="34" charset="0"/>
              </a:rPr>
              <a:t>DEBEN</a:t>
            </a:r>
            <a:r>
              <a:rPr lang="es-MX" dirty="0">
                <a:solidFill>
                  <a:schemeClr val="accent1">
                    <a:lumMod val="75000"/>
                  </a:schemeClr>
                </a:solidFill>
                <a:latin typeface="Aptos Display" panose="020B0004020202020204" pitchFamily="34" charset="0"/>
              </a:rPr>
              <a:t> VERSE, COMPORTARSE,  A QUE </a:t>
            </a:r>
            <a:r>
              <a:rPr lang="es-MX" b="1" dirty="0">
                <a:solidFill>
                  <a:schemeClr val="accent1">
                    <a:lumMod val="75000"/>
                  </a:schemeClr>
                </a:solidFill>
                <a:latin typeface="Aptos Display" panose="020B0004020202020204" pitchFamily="34" charset="0"/>
              </a:rPr>
              <a:t>DEBEN</a:t>
            </a:r>
            <a:r>
              <a:rPr lang="es-MX" dirty="0">
                <a:solidFill>
                  <a:schemeClr val="accent1">
                    <a:lumMod val="75000"/>
                  </a:schemeClr>
                </a:solidFill>
                <a:latin typeface="Aptos Display" panose="020B0004020202020204" pitchFamily="34" charset="0"/>
              </a:rPr>
              <a:t> DEDICARSE, CÓMO </a:t>
            </a:r>
            <a:r>
              <a:rPr lang="es-MX" b="1" dirty="0">
                <a:solidFill>
                  <a:schemeClr val="accent1">
                    <a:lumMod val="75000"/>
                  </a:schemeClr>
                </a:solidFill>
                <a:latin typeface="Aptos Display" panose="020B0004020202020204" pitchFamily="34" charset="0"/>
              </a:rPr>
              <a:t>DEBEN</a:t>
            </a:r>
            <a:r>
              <a:rPr lang="es-MX" dirty="0">
                <a:solidFill>
                  <a:schemeClr val="accent1">
                    <a:lumMod val="75000"/>
                  </a:schemeClr>
                </a:solidFill>
                <a:latin typeface="Aptos Display" panose="020B0004020202020204" pitchFamily="34" charset="0"/>
              </a:rPr>
              <a:t> RELACIONARSE ENTRE SÍ.</a:t>
            </a:r>
          </a:p>
          <a:p>
            <a:pPr algn="just"/>
            <a:endParaRPr lang="es-MX"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a:p>
            <a:r>
              <a:rPr lang="es-MX" sz="1200" dirty="0">
                <a:solidFill>
                  <a:schemeClr val="accent1">
                    <a:lumMod val="75000"/>
                  </a:schemeClr>
                </a:solidFill>
                <a:latin typeface="Aptos Display" panose="020B0004020202020204" pitchFamily="34" charset="0"/>
              </a:rPr>
              <a:t>		                  Protocolo para juzgar con perspectiva de género. SCJN. 2020, pagina 11</a:t>
            </a:r>
          </a:p>
          <a:p>
            <a:endParaRPr lang="es-MX" sz="1200" b="1" dirty="0">
              <a:solidFill>
                <a:schemeClr val="accent1">
                  <a:lumMod val="75000"/>
                </a:schemeClr>
              </a:solidFill>
              <a:latin typeface="Aptos Display" panose="020B0004020202020204" pitchFamily="34" charset="0"/>
            </a:endParaRPr>
          </a:p>
        </p:txBody>
      </p:sp>
      <p:pic>
        <p:nvPicPr>
          <p:cNvPr id="5" name="Imagen 4" descr="La construcción del género y sus características ::.">
            <a:extLst>
              <a:ext uri="{FF2B5EF4-FFF2-40B4-BE49-F238E27FC236}">
                <a16:creationId xmlns="" xmlns:a16="http://schemas.microsoft.com/office/drawing/2014/main" id="{E58FB628-8525-891B-3AB3-7CC1552419EC}"/>
              </a:ext>
            </a:extLst>
          </p:cNvPr>
          <p:cNvPicPr>
            <a:picLocks noChangeAspect="1"/>
          </p:cNvPicPr>
          <p:nvPr/>
        </p:nvPicPr>
        <p:blipFill>
          <a:blip r:embed="rId3"/>
          <a:stretch>
            <a:fillRect/>
          </a:stretch>
        </p:blipFill>
        <p:spPr>
          <a:xfrm>
            <a:off x="8367408" y="2330578"/>
            <a:ext cx="3346315" cy="2585324"/>
          </a:xfrm>
          <a:prstGeom prst="rect">
            <a:avLst/>
          </a:prstGeom>
        </p:spPr>
      </p:pic>
    </p:spTree>
    <p:extLst>
      <p:ext uri="{BB962C8B-B14F-4D97-AF65-F5344CB8AC3E}">
        <p14:creationId xmlns:p14="http://schemas.microsoft.com/office/powerpoint/2010/main" val="42229313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176466C9-37F3-28F1-C82F-44989ED79F78}"/>
              </a:ext>
            </a:extLst>
          </p:cNvPr>
          <p:cNvPicPr>
            <a:picLocks noChangeAspect="1"/>
          </p:cNvPicPr>
          <p:nvPr/>
        </p:nvPicPr>
        <p:blipFill>
          <a:blip r:embed="rId2"/>
          <a:stretch>
            <a:fillRect/>
          </a:stretch>
        </p:blipFill>
        <p:spPr>
          <a:xfrm>
            <a:off x="0" y="0"/>
            <a:ext cx="12192000" cy="6857999"/>
          </a:xfrm>
          <a:prstGeom prst="rect">
            <a:avLst/>
          </a:prstGeom>
        </p:spPr>
      </p:pic>
      <p:sp>
        <p:nvSpPr>
          <p:cNvPr id="6" name="CuadroTexto 5">
            <a:extLst>
              <a:ext uri="{FF2B5EF4-FFF2-40B4-BE49-F238E27FC236}">
                <a16:creationId xmlns="" xmlns:a16="http://schemas.microsoft.com/office/drawing/2014/main" id="{34725793-1588-3D23-D1CA-4D7A3288F546}"/>
              </a:ext>
            </a:extLst>
          </p:cNvPr>
          <p:cNvSpPr txBox="1"/>
          <p:nvPr/>
        </p:nvSpPr>
        <p:spPr>
          <a:xfrm>
            <a:off x="272142" y="1001486"/>
            <a:ext cx="11092543" cy="4893647"/>
          </a:xfrm>
          <a:prstGeom prst="rect">
            <a:avLst/>
          </a:prstGeom>
          <a:noFill/>
        </p:spPr>
        <p:txBody>
          <a:bodyPr wrap="square" rtlCol="0">
            <a:spAutoFit/>
          </a:bodyPr>
          <a:lstStyle/>
          <a:p>
            <a:pPr algn="ctr"/>
            <a:r>
              <a:rPr lang="es-MX" sz="2400" b="1" dirty="0">
                <a:solidFill>
                  <a:schemeClr val="accent1">
                    <a:lumMod val="75000"/>
                  </a:schemeClr>
                </a:solidFill>
                <a:latin typeface="Aptos Display" panose="020B0004020202020204" pitchFamily="34" charset="0"/>
              </a:rPr>
              <a:t>DISCRIMINACIÓN ESTRUCTURAL</a:t>
            </a:r>
          </a:p>
          <a:p>
            <a:pPr algn="ctr"/>
            <a:endParaRPr lang="es-MX" sz="2400" b="1" dirty="0">
              <a:solidFill>
                <a:schemeClr val="accent1">
                  <a:lumMod val="75000"/>
                </a:schemeClr>
              </a:solidFill>
              <a:latin typeface="Aptos Display" panose="020B0004020202020204" pitchFamily="34" charset="0"/>
            </a:endParaRPr>
          </a:p>
          <a:p>
            <a:pPr algn="just"/>
            <a:r>
              <a:rPr lang="es-MX" i="1" dirty="0">
                <a:solidFill>
                  <a:schemeClr val="accent1">
                    <a:lumMod val="75000"/>
                  </a:schemeClr>
                </a:solidFill>
                <a:latin typeface="Aptos Display" panose="020B0004020202020204" pitchFamily="34" charset="0"/>
              </a:rPr>
              <a:t>“La discriminación estructural o “desigualdad estructural” incorpora “datos históricos y sociales” que explican desigualdades de derecho (de jure) o de hecho (de facto), como “resultado de una situación de exclusión social o de ‘sometimiento’ de [grupos vulnerables] por otros, en forma sistemática y debido a complejas prácticas sociales, prejuicios y sistemas de creencias”. La discriminación estructural puede presentarse en una zona geográfica determinada, en todo el Estado o en la región.”</a:t>
            </a:r>
          </a:p>
          <a:p>
            <a:pPr algn="just"/>
            <a:endParaRPr lang="es-MX" b="1" i="1" dirty="0">
              <a:solidFill>
                <a:schemeClr val="accent1">
                  <a:lumMod val="75000"/>
                </a:schemeClr>
              </a:solidFill>
              <a:latin typeface="Aptos Display" panose="020B0004020202020204" pitchFamily="34" charset="0"/>
            </a:endParaRPr>
          </a:p>
          <a:p>
            <a:pPr algn="just"/>
            <a:endParaRPr lang="es-MX" b="1" i="1" dirty="0">
              <a:solidFill>
                <a:schemeClr val="accent1">
                  <a:lumMod val="75000"/>
                </a:schemeClr>
              </a:solidFill>
              <a:latin typeface="Aptos Display" panose="020B0004020202020204" pitchFamily="34" charset="0"/>
            </a:endParaRPr>
          </a:p>
          <a:p>
            <a:pPr algn="just"/>
            <a:endParaRPr lang="es-MX" b="1" i="1" dirty="0">
              <a:solidFill>
                <a:schemeClr val="accent1">
                  <a:lumMod val="75000"/>
                </a:schemeClr>
              </a:solidFill>
              <a:latin typeface="Aptos Display" panose="020B0004020202020204" pitchFamily="34" charset="0"/>
            </a:endParaRPr>
          </a:p>
          <a:p>
            <a:pPr algn="just"/>
            <a:endParaRPr lang="es-MX" b="1" i="1" dirty="0">
              <a:solidFill>
                <a:schemeClr val="accent1">
                  <a:lumMod val="75000"/>
                </a:schemeClr>
              </a:solidFill>
              <a:latin typeface="Aptos Display" panose="020B0004020202020204" pitchFamily="34" charset="0"/>
            </a:endParaRPr>
          </a:p>
          <a:p>
            <a:pPr algn="just"/>
            <a:endParaRPr lang="es-MX" b="1" i="1" dirty="0">
              <a:solidFill>
                <a:schemeClr val="accent1">
                  <a:lumMod val="75000"/>
                </a:schemeClr>
              </a:solidFill>
              <a:latin typeface="Aptos Display" panose="020B0004020202020204" pitchFamily="34" charset="0"/>
            </a:endParaRPr>
          </a:p>
          <a:p>
            <a:pPr algn="just"/>
            <a:endParaRPr lang="es-MX" b="1" i="1" dirty="0">
              <a:solidFill>
                <a:schemeClr val="accent1">
                  <a:lumMod val="75000"/>
                </a:schemeClr>
              </a:solidFill>
              <a:latin typeface="Aptos Display" panose="020B0004020202020204" pitchFamily="34" charset="0"/>
            </a:endParaRPr>
          </a:p>
          <a:p>
            <a:pPr algn="just"/>
            <a:endParaRPr lang="es-MX" b="1" i="1" dirty="0">
              <a:solidFill>
                <a:schemeClr val="accent1">
                  <a:lumMod val="75000"/>
                </a:schemeClr>
              </a:solidFill>
              <a:latin typeface="Aptos Display" panose="020B0004020202020204" pitchFamily="34" charset="0"/>
            </a:endParaRPr>
          </a:p>
          <a:p>
            <a:pPr algn="just"/>
            <a:endParaRPr lang="es-MX" b="1" i="1" dirty="0">
              <a:solidFill>
                <a:schemeClr val="accent1">
                  <a:lumMod val="75000"/>
                </a:schemeClr>
              </a:solidFill>
              <a:latin typeface="Aptos Display" panose="020B0004020202020204" pitchFamily="34" charset="0"/>
            </a:endParaRPr>
          </a:p>
          <a:p>
            <a:pPr algn="just"/>
            <a:endParaRPr lang="es-MX" b="1" i="1" dirty="0">
              <a:solidFill>
                <a:schemeClr val="accent1">
                  <a:lumMod val="75000"/>
                </a:schemeClr>
              </a:solidFill>
              <a:latin typeface="Aptos Display" panose="020B0004020202020204" pitchFamily="34" charset="0"/>
            </a:endParaRPr>
          </a:p>
          <a:p>
            <a:pPr algn="just"/>
            <a:r>
              <a:rPr lang="es-MX" sz="1200" dirty="0">
                <a:solidFill>
                  <a:schemeClr val="accent1">
                    <a:lumMod val="75000"/>
                  </a:schemeClr>
                </a:solidFill>
                <a:latin typeface="Aptos Display" panose="020B0004020202020204" pitchFamily="34" charset="0"/>
              </a:rPr>
              <a:t>						</a:t>
            </a:r>
            <a:r>
              <a:rPr lang="es-MX" sz="1200" dirty="0" smtClean="0">
                <a:solidFill>
                  <a:schemeClr val="accent1">
                    <a:lumMod val="75000"/>
                  </a:schemeClr>
                </a:solidFill>
                <a:latin typeface="Aptos Display" panose="020B0004020202020204" pitchFamily="34" charset="0"/>
              </a:rPr>
              <a:t>                                                    https</a:t>
            </a:r>
            <a:r>
              <a:rPr lang="es-MX" sz="1200" dirty="0">
                <a:solidFill>
                  <a:schemeClr val="accent1">
                    <a:lumMod val="75000"/>
                  </a:schemeClr>
                </a:solidFill>
                <a:latin typeface="Aptos Display" panose="020B0004020202020204" pitchFamily="34" charset="0"/>
              </a:rPr>
              <a:t>://www.corteidh.or.cr/tablas/r34025.pdf</a:t>
            </a:r>
          </a:p>
        </p:txBody>
      </p:sp>
      <p:pic>
        <p:nvPicPr>
          <p:cNvPr id="8" name="Imagen 7">
            <a:extLst>
              <a:ext uri="{FF2B5EF4-FFF2-40B4-BE49-F238E27FC236}">
                <a16:creationId xmlns="" xmlns:a16="http://schemas.microsoft.com/office/drawing/2014/main" id="{08B4C7C6-7DB0-B7C7-17C0-F215F5B7D2E6}"/>
              </a:ext>
            </a:extLst>
          </p:cNvPr>
          <p:cNvPicPr>
            <a:picLocks noChangeAspect="1"/>
          </p:cNvPicPr>
          <p:nvPr/>
        </p:nvPicPr>
        <p:blipFill>
          <a:blip r:embed="rId3"/>
          <a:stretch>
            <a:fillRect/>
          </a:stretch>
        </p:blipFill>
        <p:spPr>
          <a:xfrm>
            <a:off x="3374572" y="3309257"/>
            <a:ext cx="5040086" cy="2275114"/>
          </a:xfrm>
          <a:prstGeom prst="rect">
            <a:avLst/>
          </a:prstGeom>
        </p:spPr>
      </p:pic>
    </p:spTree>
    <p:extLst>
      <p:ext uri="{BB962C8B-B14F-4D97-AF65-F5344CB8AC3E}">
        <p14:creationId xmlns:p14="http://schemas.microsoft.com/office/powerpoint/2010/main" val="12618531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a:extLst>
              <a:ext uri="{FF2B5EF4-FFF2-40B4-BE49-F238E27FC236}">
                <a16:creationId xmlns="" xmlns:a16="http://schemas.microsoft.com/office/drawing/2014/main" id="{DD8984B6-7868-72C5-CF8A-08C6942873F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11" name="CuadroTexto 10">
            <a:extLst>
              <a:ext uri="{FF2B5EF4-FFF2-40B4-BE49-F238E27FC236}">
                <a16:creationId xmlns="" xmlns:a16="http://schemas.microsoft.com/office/drawing/2014/main" id="{1E4BFC72-6294-9E24-9A48-39CBAAF164B5}"/>
              </a:ext>
            </a:extLst>
          </p:cNvPr>
          <p:cNvSpPr txBox="1"/>
          <p:nvPr/>
        </p:nvSpPr>
        <p:spPr>
          <a:xfrm>
            <a:off x="381000" y="1121228"/>
            <a:ext cx="10972800" cy="4431983"/>
          </a:xfrm>
          <a:prstGeom prst="rect">
            <a:avLst/>
          </a:prstGeom>
          <a:noFill/>
        </p:spPr>
        <p:txBody>
          <a:bodyPr wrap="square" rtlCol="0">
            <a:spAutoFit/>
          </a:bodyPr>
          <a:lstStyle/>
          <a:p>
            <a:pPr algn="ctr"/>
            <a:r>
              <a:rPr lang="es-MX" sz="2400" b="1" dirty="0">
                <a:solidFill>
                  <a:schemeClr val="accent1">
                    <a:lumMod val="75000"/>
                  </a:schemeClr>
                </a:solidFill>
                <a:latin typeface="Aptos Display" panose="020B0004020202020204" pitchFamily="34" charset="0"/>
              </a:rPr>
              <a:t>TÉCNICA LEGISLATIVA</a:t>
            </a:r>
          </a:p>
          <a:p>
            <a:endParaRPr lang="es-MX" sz="2400" b="1" dirty="0">
              <a:solidFill>
                <a:schemeClr val="accent1">
                  <a:lumMod val="75000"/>
                </a:schemeClr>
              </a:solidFill>
              <a:latin typeface="Aptos Display" panose="020B0004020202020204" pitchFamily="34" charset="0"/>
            </a:endParaRPr>
          </a:p>
          <a:p>
            <a:pPr algn="just"/>
            <a:r>
              <a:rPr lang="es-MX" sz="2400" b="1" dirty="0">
                <a:solidFill>
                  <a:schemeClr val="accent1">
                    <a:lumMod val="75000"/>
                  </a:schemeClr>
                </a:solidFill>
                <a:latin typeface="Aptos Display" panose="020B0004020202020204" pitchFamily="34" charset="0"/>
              </a:rPr>
              <a:t>NORMAS NEUTRAS.- </a:t>
            </a:r>
            <a:r>
              <a:rPr lang="es-MX" dirty="0">
                <a:solidFill>
                  <a:schemeClr val="accent1">
                    <a:lumMod val="75000"/>
                  </a:schemeClr>
                </a:solidFill>
                <a:latin typeface="Aptos Display" panose="020B0004020202020204" pitchFamily="34" charset="0"/>
              </a:rPr>
              <a:t>Son disposiciones legales, reglas o criterios institucionales que, por su redacción textual, no establecen ninguna distinción, preferencia o discriminación explicita respecto al género, orientación sexual, raza o condición de las personas a las que aplican.</a:t>
            </a:r>
            <a:r>
              <a:rPr lang="es-MX" sz="2400" b="1" dirty="0">
                <a:solidFill>
                  <a:schemeClr val="accent1">
                    <a:lumMod val="75000"/>
                  </a:schemeClr>
                </a:solidFill>
                <a:latin typeface="Aptos Display" panose="020B0004020202020204" pitchFamily="34" charset="0"/>
              </a:rPr>
              <a:t> </a:t>
            </a:r>
          </a:p>
          <a:p>
            <a:pPr algn="just"/>
            <a:endParaRPr lang="es-MX" sz="2400" b="1" dirty="0">
              <a:solidFill>
                <a:schemeClr val="accent1">
                  <a:lumMod val="75000"/>
                </a:schemeClr>
              </a:solidFill>
              <a:latin typeface="Aptos Display" panose="020B0004020202020204" pitchFamily="34" charset="0"/>
            </a:endParaRPr>
          </a:p>
          <a:p>
            <a:endParaRPr lang="es-MX" sz="2400" b="1" dirty="0">
              <a:solidFill>
                <a:schemeClr val="accent1">
                  <a:lumMod val="75000"/>
                </a:schemeClr>
              </a:solidFill>
              <a:latin typeface="Aptos Display" panose="020B0004020202020204" pitchFamily="34" charset="0"/>
            </a:endParaRPr>
          </a:p>
          <a:p>
            <a:endParaRPr lang="es-MX" sz="2400" b="1" dirty="0">
              <a:solidFill>
                <a:schemeClr val="accent1">
                  <a:lumMod val="75000"/>
                </a:schemeClr>
              </a:solidFill>
              <a:latin typeface="Aptos Display" panose="020B0004020202020204" pitchFamily="34" charset="0"/>
            </a:endParaRPr>
          </a:p>
          <a:p>
            <a:pPr algn="just"/>
            <a:r>
              <a:rPr lang="es-MX" sz="2400" b="1" dirty="0">
                <a:solidFill>
                  <a:schemeClr val="accent1">
                    <a:lumMod val="75000"/>
                  </a:schemeClr>
                </a:solidFill>
                <a:latin typeface="Aptos Display" panose="020B0004020202020204" pitchFamily="34" charset="0"/>
              </a:rPr>
              <a:t> NORMAS CON SESGO.- </a:t>
            </a:r>
            <a:r>
              <a:rPr lang="es-MX" dirty="0">
                <a:solidFill>
                  <a:schemeClr val="accent1">
                    <a:lumMod val="75000"/>
                  </a:schemeClr>
                </a:solidFill>
                <a:latin typeface="Aptos Display" panose="020B0004020202020204" pitchFamily="34" charset="0"/>
              </a:rPr>
              <a:t> Son reglas, leyes, algoritmos o estándares sociales que, aunque parezcan neutrales, producen resultados injustos, desiguales o discriminatorios hacia ciertos grupos debido a prejuicios incrustados en su diseño u origen. Son normas con cargas estructurales de género, por ejemplo: las pensiones se contemplaban sólo para viudas-mujer, </a:t>
            </a:r>
          </a:p>
          <a:p>
            <a:pPr algn="just"/>
            <a:endParaRPr lang="es-MX" b="1" dirty="0">
              <a:solidFill>
                <a:schemeClr val="accent1">
                  <a:lumMod val="75000"/>
                </a:schemeClr>
              </a:solidFill>
              <a:latin typeface="Aptos Display" panose="020B0004020202020204" pitchFamily="34" charset="0"/>
            </a:endParaRPr>
          </a:p>
        </p:txBody>
      </p:sp>
    </p:spTree>
    <p:extLst>
      <p:ext uri="{BB962C8B-B14F-4D97-AF65-F5344CB8AC3E}">
        <p14:creationId xmlns:p14="http://schemas.microsoft.com/office/powerpoint/2010/main" val="2947151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ECD8D549-1AB9-C410-7F85-B53F6E6C966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CuadroTexto 3">
            <a:extLst>
              <a:ext uri="{FF2B5EF4-FFF2-40B4-BE49-F238E27FC236}">
                <a16:creationId xmlns="" xmlns:a16="http://schemas.microsoft.com/office/drawing/2014/main" id="{160E3B46-1578-9FD8-38B7-6045ED8394E4}"/>
              </a:ext>
            </a:extLst>
          </p:cNvPr>
          <p:cNvSpPr txBox="1"/>
          <p:nvPr/>
        </p:nvSpPr>
        <p:spPr>
          <a:xfrm>
            <a:off x="228600" y="1066800"/>
            <a:ext cx="11125200" cy="5539978"/>
          </a:xfrm>
          <a:prstGeom prst="rect">
            <a:avLst/>
          </a:prstGeom>
          <a:noFill/>
        </p:spPr>
        <p:txBody>
          <a:bodyPr wrap="square" rtlCol="0">
            <a:spAutoFit/>
          </a:bodyPr>
          <a:lstStyle/>
          <a:p>
            <a:pPr algn="just"/>
            <a:endParaRPr lang="es-MX" sz="2400" b="1" dirty="0">
              <a:solidFill>
                <a:schemeClr val="accent1">
                  <a:lumMod val="75000"/>
                </a:schemeClr>
              </a:solidFill>
              <a:latin typeface="Aptos Display" panose="020B0004020202020204" pitchFamily="34" charset="0"/>
            </a:endParaRPr>
          </a:p>
          <a:p>
            <a:pPr algn="just"/>
            <a:r>
              <a:rPr lang="es-MX" sz="2400" b="1" dirty="0">
                <a:solidFill>
                  <a:schemeClr val="accent1">
                    <a:lumMod val="75000"/>
                  </a:schemeClr>
                </a:solidFill>
                <a:latin typeface="Aptos Display" panose="020B0004020202020204" pitchFamily="34" charset="0"/>
              </a:rPr>
              <a:t>IGUALDAD FORMAL.-</a:t>
            </a:r>
            <a:r>
              <a:rPr lang="es-MX" dirty="0">
                <a:solidFill>
                  <a:schemeClr val="accent1">
                    <a:lumMod val="75000"/>
                  </a:schemeClr>
                </a:solidFill>
                <a:latin typeface="Aptos Display" panose="020B0004020202020204" pitchFamily="34" charset="0"/>
              </a:rPr>
              <a:t> Es un principio jurídico derivado en el del  Pacto Internacional de Derechos Civiles y Políticos, en su artículo 26, en relación con el artículo 1 de la Constitución Política de los Estados Unidos Mexicanos. Se refiere a que al redactar las disposiciones normativas, el legislador debe asegurar que los diversos grupos sociales y de género, estén libres de restricciones a sus derechos humanos y a garantizar su libre ejercicio. </a:t>
            </a:r>
          </a:p>
          <a:p>
            <a:pPr algn="just"/>
            <a:r>
              <a:rPr lang="es-MX" dirty="0">
                <a:solidFill>
                  <a:schemeClr val="accent1">
                    <a:lumMod val="75000"/>
                  </a:schemeClr>
                </a:solidFill>
                <a:latin typeface="Aptos Display" panose="020B0004020202020204" pitchFamily="34" charset="0"/>
              </a:rPr>
              <a:t>Asimismo provee de los mecanismos estratégicos para cumplir con la misión transformadora de las estructuras sociales con el animo de promover una igualdad sustantiva entre todas las personas.</a:t>
            </a:r>
          </a:p>
          <a:p>
            <a:pPr algn="just"/>
            <a:r>
              <a:rPr lang="es-MX" dirty="0">
                <a:solidFill>
                  <a:schemeClr val="accent1">
                    <a:lumMod val="75000"/>
                  </a:schemeClr>
                </a:solidFill>
                <a:latin typeface="Aptos Display" panose="020B0004020202020204" pitchFamily="34" charset="0"/>
              </a:rPr>
              <a:t>Ejemplo: plazo para resolver asuntos</a:t>
            </a:r>
          </a:p>
          <a:p>
            <a:endParaRPr lang="es-MX" sz="2400" b="1" dirty="0">
              <a:solidFill>
                <a:schemeClr val="accent1">
                  <a:lumMod val="75000"/>
                </a:schemeClr>
              </a:solidFill>
              <a:latin typeface="Aptos Display" panose="020B0004020202020204" pitchFamily="34" charset="0"/>
            </a:endParaRPr>
          </a:p>
          <a:p>
            <a:endParaRPr lang="es-MX" sz="2400" b="1" dirty="0">
              <a:solidFill>
                <a:schemeClr val="accent1">
                  <a:lumMod val="75000"/>
                </a:schemeClr>
              </a:solidFill>
              <a:latin typeface="Aptos Display" panose="020B0004020202020204" pitchFamily="34" charset="0"/>
            </a:endParaRPr>
          </a:p>
          <a:p>
            <a:r>
              <a:rPr lang="es-MX" sz="2400" b="1" dirty="0">
                <a:solidFill>
                  <a:schemeClr val="accent1">
                    <a:lumMod val="75000"/>
                  </a:schemeClr>
                </a:solidFill>
                <a:latin typeface="Aptos Display" panose="020B0004020202020204" pitchFamily="34" charset="0"/>
              </a:rPr>
              <a:t>IGUADAD SUSTANTIVA.-  </a:t>
            </a:r>
            <a:r>
              <a:rPr lang="es-MX" dirty="0">
                <a:solidFill>
                  <a:schemeClr val="accent1">
                    <a:lumMod val="75000"/>
                  </a:schemeClr>
                </a:solidFill>
                <a:latin typeface="Aptos Display" panose="020B0004020202020204" pitchFamily="34" charset="0"/>
              </a:rPr>
              <a:t>Es el acceso efectivo o materialización de los derechos reconocidos en las leyes, para solucionar los desequilibrios que existen entre las personas, como la redistribución equitativa de las actividades; es poner en marcha los mecanismos previstos. Su objetivo es lograr la igualdad de las personas en la realidad social y obtener una paridad de oportunidades entre quienes por tales entornos están en una situación de desventaja con el resto de la población</a:t>
            </a:r>
          </a:p>
          <a:p>
            <a:r>
              <a:rPr lang="es-MX" dirty="0">
                <a:solidFill>
                  <a:schemeClr val="accent1">
                    <a:lumMod val="75000"/>
                  </a:schemeClr>
                </a:solidFill>
                <a:latin typeface="Aptos Display" panose="020B0004020202020204" pitchFamily="34" charset="0"/>
              </a:rPr>
              <a:t>Ejemplo: que se establezcan estrategias internas que permita resolver en los plazos previstos por la ley.</a:t>
            </a:r>
          </a:p>
          <a:p>
            <a:endParaRPr lang="es-MX" b="1"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p:txBody>
      </p:sp>
    </p:spTree>
    <p:extLst>
      <p:ext uri="{BB962C8B-B14F-4D97-AF65-F5344CB8AC3E}">
        <p14:creationId xmlns:p14="http://schemas.microsoft.com/office/powerpoint/2010/main" val="759704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EC01B55F-2C07-BE52-9858-763227374151}"/>
              </a:ext>
            </a:extLst>
          </p:cNvPr>
          <p:cNvPicPr>
            <a:picLocks noChangeAspect="1"/>
          </p:cNvPicPr>
          <p:nvPr/>
        </p:nvPicPr>
        <p:blipFill>
          <a:blip r:embed="rId2"/>
          <a:stretch>
            <a:fillRect/>
          </a:stretch>
        </p:blipFill>
        <p:spPr>
          <a:xfrm>
            <a:off x="0" y="0"/>
            <a:ext cx="12192000" cy="6857999"/>
          </a:xfrm>
          <a:prstGeom prst="rect">
            <a:avLst/>
          </a:prstGeom>
        </p:spPr>
      </p:pic>
      <p:sp>
        <p:nvSpPr>
          <p:cNvPr id="8" name="CuadroTexto 7">
            <a:extLst>
              <a:ext uri="{FF2B5EF4-FFF2-40B4-BE49-F238E27FC236}">
                <a16:creationId xmlns="" xmlns:a16="http://schemas.microsoft.com/office/drawing/2014/main" id="{6C4DABD2-0D5C-27A6-9A30-9B8C2BA6852F}"/>
              </a:ext>
            </a:extLst>
          </p:cNvPr>
          <p:cNvSpPr txBox="1"/>
          <p:nvPr/>
        </p:nvSpPr>
        <p:spPr>
          <a:xfrm>
            <a:off x="413657" y="1023257"/>
            <a:ext cx="10885714" cy="5170646"/>
          </a:xfrm>
          <a:prstGeom prst="rect">
            <a:avLst/>
          </a:prstGeom>
          <a:noFill/>
        </p:spPr>
        <p:txBody>
          <a:bodyPr wrap="square">
            <a:spAutoFit/>
          </a:bodyPr>
          <a:lstStyle/>
          <a:p>
            <a:pPr algn="just"/>
            <a:endParaRPr lang="es-MX" b="0" i="0" dirty="0">
              <a:solidFill>
                <a:schemeClr val="accent1">
                  <a:lumMod val="75000"/>
                </a:schemeClr>
              </a:solidFill>
              <a:effectLst/>
              <a:latin typeface="Aptos Display" panose="020B0004020202020204" pitchFamily="34" charset="0"/>
            </a:endParaRPr>
          </a:p>
          <a:p>
            <a:pPr algn="ctr"/>
            <a:r>
              <a:rPr lang="es-MX" dirty="0">
                <a:solidFill>
                  <a:schemeClr val="accent1">
                    <a:lumMod val="75000"/>
                  </a:schemeClr>
                </a:solidFill>
                <a:latin typeface="Aptos Display" panose="020B0004020202020204" pitchFamily="34" charset="0"/>
              </a:rPr>
              <a:t> </a:t>
            </a:r>
            <a:r>
              <a:rPr lang="es-MX" sz="2400" b="1" dirty="0">
                <a:solidFill>
                  <a:schemeClr val="accent1">
                    <a:lumMod val="75000"/>
                  </a:schemeClr>
                </a:solidFill>
                <a:latin typeface="Aptos Display" panose="020B0004020202020204" pitchFamily="34" charset="0"/>
              </a:rPr>
              <a:t>TRANSVERSALIDAD</a:t>
            </a:r>
          </a:p>
          <a:p>
            <a:pPr algn="ctr"/>
            <a:endParaRPr lang="es-MX" sz="2400" b="1" dirty="0">
              <a:solidFill>
                <a:schemeClr val="accent1">
                  <a:lumMod val="75000"/>
                </a:schemeClr>
              </a:solidFill>
              <a:latin typeface="Aptos Display" panose="020B0004020202020204" pitchFamily="34" charset="0"/>
            </a:endParaRPr>
          </a:p>
          <a:p>
            <a:pPr algn="just"/>
            <a:r>
              <a:rPr lang="es-MX" b="0" i="0" dirty="0">
                <a:solidFill>
                  <a:schemeClr val="accent1">
                    <a:lumMod val="75000"/>
                  </a:schemeClr>
                </a:solidFill>
                <a:effectLst/>
                <a:latin typeface="Aptos Display" panose="020B0004020202020204" pitchFamily="34" charset="0"/>
              </a:rPr>
              <a:t>La transversalidad de la perspectiva de género es un </a:t>
            </a:r>
            <a:r>
              <a:rPr lang="es-MX" b="1" i="0" dirty="0">
                <a:solidFill>
                  <a:schemeClr val="accent1">
                    <a:lumMod val="75000"/>
                  </a:schemeClr>
                </a:solidFill>
                <a:effectLst/>
                <a:latin typeface="Aptos Display" panose="020B0004020202020204" pitchFamily="34" charset="0"/>
              </a:rPr>
              <a:t>método</a:t>
            </a:r>
            <a:r>
              <a:rPr lang="es-MX" b="0" i="0" dirty="0">
                <a:solidFill>
                  <a:schemeClr val="accent1">
                    <a:lumMod val="75000"/>
                  </a:schemeClr>
                </a:solidFill>
                <a:effectLst/>
                <a:latin typeface="Aptos Display" panose="020B0004020202020204" pitchFamily="34" charset="0"/>
              </a:rPr>
              <a:t> </a:t>
            </a:r>
            <a:r>
              <a:rPr lang="es-MX" b="1" i="0" dirty="0">
                <a:solidFill>
                  <a:schemeClr val="accent1">
                    <a:lumMod val="75000"/>
                  </a:schemeClr>
                </a:solidFill>
                <a:effectLst/>
                <a:latin typeface="Aptos Display" panose="020B0004020202020204" pitchFamily="34" charset="0"/>
              </a:rPr>
              <a:t>de gestión </a:t>
            </a:r>
            <a:r>
              <a:rPr lang="es-MX" b="0" i="0" dirty="0">
                <a:solidFill>
                  <a:schemeClr val="accent1">
                    <a:lumMod val="75000"/>
                  </a:schemeClr>
                </a:solidFill>
                <a:effectLst/>
                <a:latin typeface="Aptos Display" panose="020B0004020202020204" pitchFamily="34" charset="0"/>
              </a:rPr>
              <a:t>para promover la igualdad de oportunidades y de trato entre mujeres y hombres, transformando las estructuras y lograr la igualdad sustantiva entre ambos sexos. Ha sido definida como: "la integración sistemática de las situaciones, intereses, prioridades y necesidades propias de las mujeres en todas las políticas del Estado, con miras a promover y velar por la igualdad entre mujeres y hombres" (OCDE 1997)</a:t>
            </a:r>
          </a:p>
          <a:p>
            <a:pPr algn="just"/>
            <a:endParaRPr lang="es-MX" dirty="0">
              <a:solidFill>
                <a:schemeClr val="accent1">
                  <a:lumMod val="75000"/>
                </a:schemeClr>
              </a:solidFill>
              <a:latin typeface="Aptos Display" panose="020B0004020202020204" pitchFamily="34" charset="0"/>
            </a:endParaRPr>
          </a:p>
          <a:p>
            <a:pPr algn="just"/>
            <a:endParaRPr lang="es-MX" b="0" i="0" dirty="0">
              <a:solidFill>
                <a:schemeClr val="accent1">
                  <a:lumMod val="75000"/>
                </a:schemeClr>
              </a:solidFill>
              <a:effectLst/>
              <a:latin typeface="Aptos Display" panose="020B0004020202020204" pitchFamily="34" charset="0"/>
            </a:endParaRPr>
          </a:p>
          <a:p>
            <a:pPr algn="just"/>
            <a:endParaRPr lang="es-MX" b="0" i="0" dirty="0">
              <a:solidFill>
                <a:schemeClr val="accent1">
                  <a:lumMod val="75000"/>
                </a:schemeClr>
              </a:solidFill>
              <a:effectLst/>
              <a:latin typeface="Aptos Display" panose="020B0004020202020204" pitchFamily="34" charset="0"/>
            </a:endParaRPr>
          </a:p>
          <a:p>
            <a:pPr algn="just"/>
            <a:endParaRPr lang="es-MX"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dirty="0">
              <a:solidFill>
                <a:schemeClr val="accent1">
                  <a:lumMod val="75000"/>
                </a:schemeClr>
              </a:solidFill>
              <a:latin typeface="Aptos Display" panose="020B0004020202020204" pitchFamily="34" charset="0"/>
            </a:endParaRPr>
          </a:p>
          <a:p>
            <a:pPr algn="just"/>
            <a:endParaRPr lang="es-MX" dirty="0">
              <a:solidFill>
                <a:schemeClr val="accent1">
                  <a:lumMod val="75000"/>
                </a:schemeClr>
              </a:solidFill>
              <a:latin typeface="Aptos Display" panose="020B0004020202020204" pitchFamily="34" charset="0"/>
            </a:endParaRPr>
          </a:p>
          <a:p>
            <a:pPr algn="just"/>
            <a:endParaRPr lang="es-MX" dirty="0">
              <a:solidFill>
                <a:schemeClr val="accent1">
                  <a:lumMod val="75000"/>
                </a:schemeClr>
              </a:solidFill>
              <a:latin typeface="Aptos Display" panose="020B0004020202020204" pitchFamily="34" charset="0"/>
            </a:endParaRPr>
          </a:p>
          <a:p>
            <a:pPr algn="just"/>
            <a:endParaRPr lang="es-MX" dirty="0">
              <a:solidFill>
                <a:schemeClr val="accent1">
                  <a:lumMod val="75000"/>
                </a:schemeClr>
              </a:solidFill>
              <a:latin typeface="Aptos Display" panose="020B0004020202020204" pitchFamily="34" charset="0"/>
            </a:endParaRPr>
          </a:p>
          <a:p>
            <a:pPr algn="just"/>
            <a:r>
              <a:rPr lang="es-MX" sz="1200" dirty="0">
                <a:solidFill>
                  <a:schemeClr val="accent1">
                    <a:lumMod val="75000"/>
                  </a:schemeClr>
                </a:solidFill>
                <a:latin typeface="Aptos Display" panose="020B0004020202020204" pitchFamily="34" charset="0"/>
              </a:rPr>
              <a:t>                                                                                                                     https://www.semujeres.cdmx.gob.mx/politicas-de-igualdad/transversalidad-de-genero</a:t>
            </a:r>
          </a:p>
        </p:txBody>
      </p:sp>
      <p:pic>
        <p:nvPicPr>
          <p:cNvPr id="10" name="Imagen 9">
            <a:extLst>
              <a:ext uri="{FF2B5EF4-FFF2-40B4-BE49-F238E27FC236}">
                <a16:creationId xmlns="" xmlns:a16="http://schemas.microsoft.com/office/drawing/2014/main" id="{6B1F44C0-DCC1-E846-8632-C18C82DDF915}"/>
              </a:ext>
            </a:extLst>
          </p:cNvPr>
          <p:cNvPicPr>
            <a:picLocks noChangeAspect="1"/>
          </p:cNvPicPr>
          <p:nvPr/>
        </p:nvPicPr>
        <p:blipFill>
          <a:blip r:embed="rId3"/>
          <a:stretch>
            <a:fillRect/>
          </a:stretch>
        </p:blipFill>
        <p:spPr>
          <a:xfrm>
            <a:off x="3554865" y="3733801"/>
            <a:ext cx="4429125" cy="1513114"/>
          </a:xfrm>
          <a:prstGeom prst="rect">
            <a:avLst/>
          </a:prstGeom>
        </p:spPr>
      </p:pic>
    </p:spTree>
    <p:extLst>
      <p:ext uri="{BB962C8B-B14F-4D97-AF65-F5344CB8AC3E}">
        <p14:creationId xmlns:p14="http://schemas.microsoft.com/office/powerpoint/2010/main" val="2907539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B4564675-CA2F-770A-A497-D2CD056E46AF}"/>
              </a:ext>
            </a:extLst>
          </p:cNvPr>
          <p:cNvPicPr>
            <a:picLocks noChangeAspect="1"/>
          </p:cNvPicPr>
          <p:nvPr/>
        </p:nvPicPr>
        <p:blipFill>
          <a:blip r:embed="rId2"/>
          <a:stretch>
            <a:fillRect/>
          </a:stretch>
        </p:blipFill>
        <p:spPr>
          <a:xfrm>
            <a:off x="0" y="0"/>
            <a:ext cx="12192000" cy="6857999"/>
          </a:xfrm>
          <a:prstGeom prst="rect">
            <a:avLst/>
          </a:prstGeom>
        </p:spPr>
      </p:pic>
      <p:pic>
        <p:nvPicPr>
          <p:cNvPr id="5" name="Imagen 4">
            <a:extLst>
              <a:ext uri="{FF2B5EF4-FFF2-40B4-BE49-F238E27FC236}">
                <a16:creationId xmlns="" xmlns:a16="http://schemas.microsoft.com/office/drawing/2014/main" id="{AE79B515-6802-6C4C-C1BF-457F34C62545}"/>
              </a:ext>
            </a:extLst>
          </p:cNvPr>
          <p:cNvPicPr>
            <a:picLocks noChangeAspect="1"/>
          </p:cNvPicPr>
          <p:nvPr/>
        </p:nvPicPr>
        <p:blipFill>
          <a:blip r:embed="rId3"/>
          <a:stretch>
            <a:fillRect/>
          </a:stretch>
        </p:blipFill>
        <p:spPr>
          <a:xfrm>
            <a:off x="185057" y="793933"/>
            <a:ext cx="11245707" cy="6183810"/>
          </a:xfrm>
          <a:prstGeom prst="rect">
            <a:avLst/>
          </a:prstGeom>
        </p:spPr>
      </p:pic>
      <p:pic>
        <p:nvPicPr>
          <p:cNvPr id="7" name="Imagen 6">
            <a:extLst>
              <a:ext uri="{FF2B5EF4-FFF2-40B4-BE49-F238E27FC236}">
                <a16:creationId xmlns="" xmlns:a16="http://schemas.microsoft.com/office/drawing/2014/main" id="{38E86F5F-E259-DC3E-0E58-ABCE14485AB6}"/>
              </a:ext>
            </a:extLst>
          </p:cNvPr>
          <p:cNvPicPr>
            <a:picLocks noChangeAspect="1"/>
          </p:cNvPicPr>
          <p:nvPr/>
        </p:nvPicPr>
        <p:blipFill>
          <a:blip r:embed="rId4"/>
          <a:stretch>
            <a:fillRect/>
          </a:stretch>
        </p:blipFill>
        <p:spPr>
          <a:xfrm>
            <a:off x="1860693" y="3885838"/>
            <a:ext cx="7577985" cy="1719221"/>
          </a:xfrm>
          <a:prstGeom prst="rect">
            <a:avLst/>
          </a:prstGeom>
        </p:spPr>
      </p:pic>
    </p:spTree>
    <p:extLst>
      <p:ext uri="{BB962C8B-B14F-4D97-AF65-F5344CB8AC3E}">
        <p14:creationId xmlns:p14="http://schemas.microsoft.com/office/powerpoint/2010/main" val="4207194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D560C818-4F39-9CFC-2E23-72B5449319F3}"/>
              </a:ext>
            </a:extLst>
          </p:cNvPr>
          <p:cNvPicPr>
            <a:picLocks noChangeAspect="1"/>
          </p:cNvPicPr>
          <p:nvPr/>
        </p:nvPicPr>
        <p:blipFill>
          <a:blip r:embed="rId2"/>
          <a:stretch>
            <a:fillRect/>
          </a:stretch>
        </p:blipFill>
        <p:spPr>
          <a:xfrm>
            <a:off x="-122224" y="0"/>
            <a:ext cx="12276124" cy="6769590"/>
          </a:xfrm>
          <a:prstGeom prst="rect">
            <a:avLst/>
          </a:prstGeom>
        </p:spPr>
      </p:pic>
      <p:sp>
        <p:nvSpPr>
          <p:cNvPr id="8" name="CuadroTexto 7">
            <a:extLst>
              <a:ext uri="{FF2B5EF4-FFF2-40B4-BE49-F238E27FC236}">
                <a16:creationId xmlns="" xmlns:a16="http://schemas.microsoft.com/office/drawing/2014/main" id="{8DFEF748-DA7E-73E7-1AF8-149F56AEC10C}"/>
              </a:ext>
            </a:extLst>
          </p:cNvPr>
          <p:cNvSpPr txBox="1"/>
          <p:nvPr/>
        </p:nvSpPr>
        <p:spPr>
          <a:xfrm>
            <a:off x="80683" y="699247"/>
            <a:ext cx="11207804" cy="7109639"/>
          </a:xfrm>
          <a:prstGeom prst="rect">
            <a:avLst/>
          </a:prstGeom>
          <a:noFill/>
        </p:spPr>
        <p:txBody>
          <a:bodyPr wrap="square" rtlCol="0">
            <a:spAutoFit/>
          </a:bodyPr>
          <a:lstStyle/>
          <a:p>
            <a:pPr algn="ctr"/>
            <a:r>
              <a:rPr lang="es-MX" sz="2400" b="1" dirty="0">
                <a:solidFill>
                  <a:schemeClr val="accent1">
                    <a:lumMod val="75000"/>
                  </a:schemeClr>
                </a:solidFill>
                <a:latin typeface="Aptos Display" panose="020B0004020202020204" pitchFamily="34" charset="0"/>
              </a:rPr>
              <a:t>APLICACIÓN EN MATERIA ADIMINISTRATIVA</a:t>
            </a: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Es una </a:t>
            </a:r>
            <a:r>
              <a:rPr lang="es-MX" b="1" i="1" dirty="0">
                <a:solidFill>
                  <a:schemeClr val="accent1">
                    <a:lumMod val="75000"/>
                  </a:schemeClr>
                </a:solidFill>
                <a:latin typeface="Aptos Display" panose="020B0004020202020204" pitchFamily="34" charset="0"/>
              </a:rPr>
              <a:t>obligación convencional.</a:t>
            </a: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Por las relaciones de asimetrías de poder en que se encuentran los ciudadanos con las autoridades, que los deja en desventaja ante la presunción de legalidad de sus actos, que algunas veces son de ejecución inmediata.</a:t>
            </a: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El Estado a través de sus autoridades, por aplicación estricta de normas aún con sesgos, genera discriminación y con ello trasgreden los derechos humanos de los ciudadanos.</a:t>
            </a: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Nuestro Tribunal que actúa con plena jurisdicción, debe aplicar control de convencionalidad que le permite incluso, inaplicar disposiciones legales vigentes.</a:t>
            </a: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En términos del artículo 1 de nuestra constitución, como autoridades tenemos la obligación de  </a:t>
            </a:r>
            <a:r>
              <a:rPr lang="es-MX" b="1" i="1" dirty="0">
                <a:solidFill>
                  <a:schemeClr val="accent1">
                    <a:lumMod val="75000"/>
                  </a:schemeClr>
                </a:solidFill>
                <a:latin typeface="Aptos Display" panose="020B0004020202020204" pitchFamily="34" charset="0"/>
              </a:rPr>
              <a:t>promover, respetar, proteger y garantizar los derechos humanos. </a:t>
            </a:r>
            <a:r>
              <a:rPr lang="es-MX" dirty="0">
                <a:solidFill>
                  <a:schemeClr val="accent1">
                    <a:lumMod val="75000"/>
                  </a:schemeClr>
                </a:solidFill>
                <a:latin typeface="Aptos Display" panose="020B0004020202020204" pitchFamily="34" charset="0"/>
              </a:rPr>
              <a:t> </a:t>
            </a:r>
            <a:endParaRPr lang="es-MX" b="1" i="1"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Tenemos que lograr el efectivo </a:t>
            </a:r>
            <a:r>
              <a:rPr lang="es-MX" b="1" i="1" dirty="0">
                <a:solidFill>
                  <a:schemeClr val="accent1">
                    <a:lumMod val="75000"/>
                  </a:schemeClr>
                </a:solidFill>
                <a:latin typeface="Aptos Display" panose="020B0004020202020204" pitchFamily="34" charset="0"/>
              </a:rPr>
              <a:t>acceso a la justicia</a:t>
            </a:r>
            <a:r>
              <a:rPr lang="es-MX" i="1" dirty="0">
                <a:solidFill>
                  <a:schemeClr val="accent1">
                    <a:lumMod val="75000"/>
                  </a:schemeClr>
                </a:solidFill>
                <a:latin typeface="Aptos Display" panose="020B0004020202020204" pitchFamily="34" charset="0"/>
              </a:rPr>
              <a:t>. </a:t>
            </a:r>
            <a:r>
              <a:rPr lang="es-MX" dirty="0">
                <a:solidFill>
                  <a:schemeClr val="accent1">
                    <a:lumMod val="75000"/>
                  </a:schemeClr>
                </a:solidFill>
                <a:latin typeface="Aptos Display" panose="020B0004020202020204" pitchFamily="34" charset="0"/>
              </a:rPr>
              <a:t>Que los asuntos puestos a nuestra consideración, resuelvan lo realmente planteado y logren un cumplimiento efectivo en breve termino. Conforme a lo dispuesto en el artículo 17 de la Constitución Política de los Estados Unidos Mexicanos.</a:t>
            </a: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Tanto los Asesores Comisionados, como cada uno de los servidores públicos que integran las áreas jurisdiccionales, debemos no sólo imponernos de los hechos, sino del </a:t>
            </a:r>
            <a:r>
              <a:rPr lang="es-MX" b="1" i="1" dirty="0">
                <a:solidFill>
                  <a:schemeClr val="accent1">
                    <a:lumMod val="75000"/>
                  </a:schemeClr>
                </a:solidFill>
                <a:latin typeface="Aptos Display" panose="020B0004020202020204" pitchFamily="34" charset="0"/>
              </a:rPr>
              <a:t>contexto</a:t>
            </a:r>
            <a:r>
              <a:rPr lang="es-MX" i="1" dirty="0">
                <a:solidFill>
                  <a:schemeClr val="accent1">
                    <a:lumMod val="75000"/>
                  </a:schemeClr>
                </a:solidFill>
                <a:latin typeface="Aptos Display" panose="020B0004020202020204" pitchFamily="34" charset="0"/>
              </a:rPr>
              <a:t>, </a:t>
            </a:r>
            <a:r>
              <a:rPr lang="es-MX" dirty="0">
                <a:solidFill>
                  <a:schemeClr val="accent1">
                    <a:lumMod val="75000"/>
                  </a:schemeClr>
                </a:solidFill>
                <a:latin typeface="Aptos Display" panose="020B0004020202020204" pitchFamily="34" charset="0"/>
              </a:rPr>
              <a:t>para advertir la situación real en la que se encontraba el particular al momento de emitirse el acto administrativo que le depara perjuicio.</a:t>
            </a: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Nuestras determinaciones, inciden en la dinámica social y pueden generar leyes neutras y una igualdad sustantiva.</a:t>
            </a: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Podemos resolver con herramientas oficiosas como: la suplencia de la queja deficiente o la causa de pedir.</a:t>
            </a: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p:txBody>
      </p:sp>
    </p:spTree>
    <p:extLst>
      <p:ext uri="{BB962C8B-B14F-4D97-AF65-F5344CB8AC3E}">
        <p14:creationId xmlns:p14="http://schemas.microsoft.com/office/powerpoint/2010/main" val="1509542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4E10D807-2B4A-A3A7-9956-C376590C3918}"/>
              </a:ext>
            </a:extLst>
          </p:cNvPr>
          <p:cNvPicPr>
            <a:picLocks noChangeAspect="1"/>
          </p:cNvPicPr>
          <p:nvPr/>
        </p:nvPicPr>
        <p:blipFill>
          <a:blip r:embed="rId2"/>
          <a:stretch>
            <a:fillRect/>
          </a:stretch>
        </p:blipFill>
        <p:spPr>
          <a:xfrm>
            <a:off x="0" y="0"/>
            <a:ext cx="12192000" cy="6857999"/>
          </a:xfrm>
          <a:prstGeom prst="rect">
            <a:avLst/>
          </a:prstGeom>
        </p:spPr>
      </p:pic>
      <p:sp>
        <p:nvSpPr>
          <p:cNvPr id="4" name="CuadroTexto 3">
            <a:extLst>
              <a:ext uri="{FF2B5EF4-FFF2-40B4-BE49-F238E27FC236}">
                <a16:creationId xmlns="" xmlns:a16="http://schemas.microsoft.com/office/drawing/2014/main" id="{3D950F7A-05CE-0F40-6F48-9E857F627180}"/>
              </a:ext>
            </a:extLst>
          </p:cNvPr>
          <p:cNvSpPr txBox="1"/>
          <p:nvPr/>
        </p:nvSpPr>
        <p:spPr>
          <a:xfrm>
            <a:off x="272143" y="1001486"/>
            <a:ext cx="11364686" cy="4801314"/>
          </a:xfrm>
          <a:prstGeom prst="rect">
            <a:avLst/>
          </a:prstGeom>
          <a:noFill/>
        </p:spPr>
        <p:txBody>
          <a:bodyPr wrap="square" rtlCol="0">
            <a:spAutoFit/>
          </a:bodyPr>
          <a:lstStyle/>
          <a:p>
            <a:pPr algn="ctr"/>
            <a:r>
              <a:rPr lang="es-MX" sz="2400" b="1" dirty="0">
                <a:solidFill>
                  <a:schemeClr val="accent1">
                    <a:lumMod val="75000"/>
                  </a:schemeClr>
                </a:solidFill>
                <a:latin typeface="Aptos Display" panose="020B0004020202020204" pitchFamily="34" charset="0"/>
              </a:rPr>
              <a:t>CASOS ADMINISTRATIVOS</a:t>
            </a:r>
          </a:p>
          <a:p>
            <a:pPr marL="342900" indent="-342900" algn="ctr">
              <a:buFont typeface="Wingdings" panose="05000000000000000000" pitchFamily="2" charset="2"/>
              <a:buChar char="§"/>
            </a:pPr>
            <a:endParaRPr lang="es-MX" sz="2400"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Viuda que le fue negada la pensión por fallecimiento de su esposo que era medico y murió en la pandemia. </a:t>
            </a: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Profesora que se le niega el pago de pensión por inhabilitación, pero no se reclama la prestación de la continuidad del servicio de salud al requerir hemodiálisis.</a:t>
            </a: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Policía (sexo y género indistinto) sujeto a cambio de adscripción a municipios alejados de su entorno familiar y con dependientes económicos o de cuidados. </a:t>
            </a: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r>
              <a:rPr lang="es-MX" dirty="0">
                <a:solidFill>
                  <a:schemeClr val="accent1">
                    <a:lumMod val="75000"/>
                  </a:schemeClr>
                </a:solidFill>
                <a:latin typeface="Aptos Display" panose="020B0004020202020204" pitchFamily="34" charset="0"/>
              </a:rPr>
              <a:t>Adulto mayor con discapacidad, al que se le destruye o retiene su mercancía por liberar la vía púbica, sin considerar una reubicación.</a:t>
            </a: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a:p>
            <a:pPr marL="342900" indent="-342900" algn="just">
              <a:buFont typeface="Wingdings" panose="05000000000000000000" pitchFamily="2" charset="2"/>
              <a:buChar char="§"/>
            </a:pPr>
            <a:endParaRPr lang="es-MX" dirty="0">
              <a:solidFill>
                <a:schemeClr val="accent1">
                  <a:lumMod val="75000"/>
                </a:schemeClr>
              </a:solidFill>
              <a:latin typeface="Aptos Display" panose="020B0004020202020204" pitchFamily="34" charset="0"/>
            </a:endParaRPr>
          </a:p>
          <a:p>
            <a:pPr marL="342900" indent="-342900" algn="ctr">
              <a:buFont typeface="Wingdings" panose="05000000000000000000" pitchFamily="2" charset="2"/>
              <a:buChar char="q"/>
            </a:pPr>
            <a:endParaRPr lang="es-MX" sz="2400" b="1" dirty="0">
              <a:solidFill>
                <a:schemeClr val="accent1">
                  <a:lumMod val="75000"/>
                </a:schemeClr>
              </a:solidFill>
              <a:latin typeface="Aptos Display" panose="020B0004020202020204" pitchFamily="34" charset="0"/>
            </a:endParaRPr>
          </a:p>
        </p:txBody>
      </p:sp>
    </p:spTree>
    <p:extLst>
      <p:ext uri="{BB962C8B-B14F-4D97-AF65-F5344CB8AC3E}">
        <p14:creationId xmlns:p14="http://schemas.microsoft.com/office/powerpoint/2010/main" val="13102540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BE6CF351-4ADF-6E37-DA46-5474F11099AE}"/>
              </a:ext>
            </a:extLst>
          </p:cNvPr>
          <p:cNvPicPr>
            <a:picLocks noChangeAspect="1"/>
          </p:cNvPicPr>
          <p:nvPr/>
        </p:nvPicPr>
        <p:blipFill>
          <a:blip r:embed="rId2"/>
          <a:stretch>
            <a:fillRect/>
          </a:stretch>
        </p:blipFill>
        <p:spPr>
          <a:xfrm>
            <a:off x="0" y="0"/>
            <a:ext cx="12192000" cy="6857999"/>
          </a:xfrm>
          <a:prstGeom prst="rect">
            <a:avLst/>
          </a:prstGeom>
        </p:spPr>
      </p:pic>
      <p:sp>
        <p:nvSpPr>
          <p:cNvPr id="4" name="CuadroTexto 3">
            <a:extLst>
              <a:ext uri="{FF2B5EF4-FFF2-40B4-BE49-F238E27FC236}">
                <a16:creationId xmlns="" xmlns:a16="http://schemas.microsoft.com/office/drawing/2014/main" id="{DECA0FDD-FC3F-CCCE-D581-34554F5AB8C1}"/>
              </a:ext>
            </a:extLst>
          </p:cNvPr>
          <p:cNvSpPr txBox="1"/>
          <p:nvPr/>
        </p:nvSpPr>
        <p:spPr>
          <a:xfrm>
            <a:off x="215153" y="708212"/>
            <a:ext cx="11661161" cy="8348013"/>
          </a:xfrm>
          <a:prstGeom prst="rect">
            <a:avLst/>
          </a:prstGeom>
          <a:noFill/>
        </p:spPr>
        <p:txBody>
          <a:bodyPr wrap="square" rtlCol="0">
            <a:spAutoFit/>
          </a:bodyPr>
          <a:lstStyle/>
          <a:p>
            <a:pPr algn="ctr"/>
            <a:r>
              <a:rPr lang="es-MX" sz="2400" b="1" dirty="0">
                <a:solidFill>
                  <a:schemeClr val="accent1">
                    <a:lumMod val="75000"/>
                  </a:schemeClr>
                </a:solidFill>
              </a:rPr>
              <a:t>CONCLUSIONES</a:t>
            </a:r>
          </a:p>
          <a:p>
            <a:pPr algn="ctr"/>
            <a:endParaRPr lang="es-MX" sz="2400" b="1" i="1" dirty="0">
              <a:solidFill>
                <a:schemeClr val="accent1">
                  <a:lumMod val="75000"/>
                </a:schemeClr>
              </a:solidFill>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800" b="0" i="0" u="none" strike="noStrike" kern="1200" cap="none" spc="0" normalizeH="0" baseline="0" noProof="0" dirty="0">
                <a:ln>
                  <a:noFill/>
                </a:ln>
                <a:solidFill>
                  <a:srgbClr val="4472C4">
                    <a:lumMod val="75000"/>
                  </a:srgbClr>
                </a:solidFill>
                <a:effectLst/>
                <a:uLnTx/>
                <a:uFillTx/>
                <a:latin typeface="Aptos Display" panose="020B0004020202020204" pitchFamily="34" charset="0"/>
                <a:ea typeface="+mn-ea"/>
                <a:cs typeface="+mn-cs"/>
              </a:rPr>
              <a:t>La atención de primer contacto con los usuarios, que corresponde a los Asesores Comisionados no debe ser discriminatoria para poder ser receptivos a su situación y con ello establecer una estrategia efectiva plasmada desde la demanda, en la que a partir de su contexto de los hechos, ofrezca los datos o medios de prueba idóneos, pertinentes y suficientes que acrediten las violaciones que le causan perjuicio,  los sesgos de las normas, el trato diferenciado o la omisión de la desventaja en la que se encuentra frente al Estado.</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MX" dirty="0">
                <a:solidFill>
                  <a:srgbClr val="4472C4">
                    <a:lumMod val="75000"/>
                  </a:srgbClr>
                </a:solidFill>
                <a:latin typeface="Aptos Display" panose="020B0004020202020204" pitchFamily="34" charset="0"/>
              </a:rPr>
              <a:t>En las áreas jurisdiccionales ya sea Sala o Sección todo el personal, desde la oficial de partes, debe advertir si el ciudadano se encuentra en alguna de las categorías sospechosas, para proveerle de las facilidades para su atención, por ejemplo, si usa sillas de ruedas, si es persona mayor y tiene alguna discapacidad.</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800" b="0" i="0" u="none" strike="noStrike" kern="1200" cap="none" spc="0" normalizeH="0" baseline="0" noProof="0" dirty="0">
                <a:ln>
                  <a:noFill/>
                </a:ln>
                <a:solidFill>
                  <a:srgbClr val="4472C4">
                    <a:lumMod val="75000"/>
                  </a:srgbClr>
                </a:solidFill>
                <a:effectLst/>
                <a:uLnTx/>
                <a:uFillTx/>
                <a:latin typeface="Aptos Display" panose="020B0004020202020204" pitchFamily="34" charset="0"/>
                <a:ea typeface="+mn-ea"/>
                <a:cs typeface="+mn-cs"/>
              </a:rPr>
              <a:t>E</a:t>
            </a:r>
            <a:r>
              <a:rPr lang="es-MX" dirty="0">
                <a:solidFill>
                  <a:srgbClr val="4472C4">
                    <a:lumMod val="75000"/>
                  </a:srgbClr>
                </a:solidFill>
                <a:latin typeface="Aptos Display" panose="020B0004020202020204" pitchFamily="34" charset="0"/>
              </a:rPr>
              <a:t>l personal  operativo o jurisdiccional, tenemos la obligación de analizar cada una de las promociones que se nos presentan a efecto de advertir alguna cuestión de desventaja, y aplicar en su caso, la suplencia de la queja deficiente, únicamente a favor de los gobernados, a efecto de equilibrar el proceso y advertir las cuestiones encaminadas a determinar y resolver la litis efectivamente planteada.</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MX" dirty="0">
                <a:solidFill>
                  <a:srgbClr val="4472C4">
                    <a:lumMod val="75000"/>
                  </a:srgbClr>
                </a:solidFill>
                <a:latin typeface="Aptos Display" panose="020B0004020202020204" pitchFamily="34" charset="0"/>
              </a:rPr>
              <a:t>Al momento de admitir las demandas, se tiene que considerar que la suspensión del acto, en casos que se aprecie una posible afectación a sus derechos humanos, como del agua, a la salud, entre otros, se puede otorgar de oficio.</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s-MX" dirty="0">
                <a:solidFill>
                  <a:srgbClr val="4472C4">
                    <a:lumMod val="75000"/>
                  </a:srgbClr>
                </a:solidFill>
                <a:latin typeface="Aptos Display" panose="020B0004020202020204" pitchFamily="34" charset="0"/>
              </a:rPr>
              <a:t>Los medios de prueba ofrecidos también deben analizarse con perspectiva de género, a efecto e valorar la pertinencia de solicitar diversos que permitan conocer la verdad de los hechos. </a:t>
            </a:r>
            <a:endParaRPr kumimoji="0" lang="es-MX" sz="1800" b="0" i="0" u="none" strike="noStrike" kern="1200" cap="none" spc="0" normalizeH="0" baseline="0" noProof="0" dirty="0">
              <a:ln>
                <a:noFill/>
              </a:ln>
              <a:solidFill>
                <a:srgbClr val="4472C4">
                  <a:lumMod val="75000"/>
                </a:srgbClr>
              </a:solidFill>
              <a:effectLst/>
              <a:uLnTx/>
              <a:uFillTx/>
              <a:latin typeface="Aptos Display" panose="020B000402020202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s-MX" sz="1800" b="0" i="0" u="none" strike="noStrike" kern="1200" cap="none" spc="0" normalizeH="0" baseline="0" noProof="0" dirty="0">
              <a:ln>
                <a:noFill/>
              </a:ln>
              <a:solidFill>
                <a:srgbClr val="4472C4">
                  <a:lumMod val="75000"/>
                </a:srgbClr>
              </a:solidFill>
              <a:effectLst/>
              <a:uLnTx/>
              <a:uFillTx/>
              <a:latin typeface="Aptos Display" panose="020B0004020202020204" pitchFamily="34" charset="0"/>
              <a:ea typeface="+mn-ea"/>
              <a:cs typeface="+mn-cs"/>
            </a:endParaRPr>
          </a:p>
          <a:p>
            <a:pPr algn="ctr"/>
            <a:endParaRPr lang="es-MX" sz="2400" b="1" i="1" dirty="0">
              <a:solidFill>
                <a:schemeClr val="accent1">
                  <a:lumMod val="75000"/>
                </a:schemeClr>
              </a:solidFill>
            </a:endParaRPr>
          </a:p>
          <a:p>
            <a:pPr algn="ctr"/>
            <a:endParaRPr lang="es-MX" sz="2400" b="1" i="1" dirty="0">
              <a:solidFill>
                <a:schemeClr val="accent1">
                  <a:lumMod val="75000"/>
                </a:schemeClr>
              </a:solidFill>
            </a:endParaRPr>
          </a:p>
          <a:p>
            <a:pPr algn="ctr"/>
            <a:endParaRPr lang="es-MX" sz="2400" b="1" i="1" dirty="0">
              <a:solidFill>
                <a:schemeClr val="accent1">
                  <a:lumMod val="75000"/>
                </a:schemeClr>
              </a:solidFill>
            </a:endParaRPr>
          </a:p>
          <a:p>
            <a:pPr algn="ctr"/>
            <a:endParaRPr lang="es-MX" sz="2400" b="1" i="1" dirty="0">
              <a:solidFill>
                <a:schemeClr val="accent1">
                  <a:lumMod val="75000"/>
                </a:schemeClr>
              </a:solidFill>
            </a:endParaRPr>
          </a:p>
          <a:p>
            <a:pPr algn="ctr"/>
            <a:endParaRPr lang="es-MX" i="1" dirty="0">
              <a:solidFill>
                <a:schemeClr val="accent1">
                  <a:lumMod val="75000"/>
                </a:schemeClr>
              </a:solidFill>
            </a:endParaRPr>
          </a:p>
          <a:p>
            <a:pPr algn="ctr"/>
            <a:endParaRPr lang="es-MX" sz="2400" b="1" dirty="0">
              <a:solidFill>
                <a:schemeClr val="accent1">
                  <a:lumMod val="75000"/>
                </a:schemeClr>
              </a:solidFill>
            </a:endParaRPr>
          </a:p>
          <a:p>
            <a:pPr algn="ctr"/>
            <a:endParaRPr lang="es-MX" sz="2400" b="1" dirty="0">
              <a:solidFill>
                <a:schemeClr val="accent1">
                  <a:lumMod val="75000"/>
                </a:schemeClr>
              </a:solidFill>
            </a:endParaRPr>
          </a:p>
        </p:txBody>
      </p:sp>
    </p:spTree>
    <p:extLst>
      <p:ext uri="{BB962C8B-B14F-4D97-AF65-F5344CB8AC3E}">
        <p14:creationId xmlns:p14="http://schemas.microsoft.com/office/powerpoint/2010/main" val="6719477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52FF2F09-E5C2-C15C-B06D-EA727E760220}"/>
              </a:ext>
            </a:extLst>
          </p:cNvPr>
          <p:cNvPicPr>
            <a:picLocks noChangeAspect="1"/>
          </p:cNvPicPr>
          <p:nvPr/>
        </p:nvPicPr>
        <p:blipFill>
          <a:blip r:embed="rId2"/>
          <a:stretch>
            <a:fillRect/>
          </a:stretch>
        </p:blipFill>
        <p:spPr>
          <a:xfrm>
            <a:off x="0" y="0"/>
            <a:ext cx="12192000" cy="6857999"/>
          </a:xfrm>
          <a:prstGeom prst="rect">
            <a:avLst/>
          </a:prstGeom>
        </p:spPr>
      </p:pic>
      <p:sp>
        <p:nvSpPr>
          <p:cNvPr id="4" name="CuadroTexto 3">
            <a:extLst>
              <a:ext uri="{FF2B5EF4-FFF2-40B4-BE49-F238E27FC236}">
                <a16:creationId xmlns="" xmlns:a16="http://schemas.microsoft.com/office/drawing/2014/main" id="{7101A7AC-DBA0-5E38-8444-AEDFD674F8CC}"/>
              </a:ext>
            </a:extLst>
          </p:cNvPr>
          <p:cNvSpPr txBox="1"/>
          <p:nvPr/>
        </p:nvSpPr>
        <p:spPr>
          <a:xfrm>
            <a:off x="391886" y="1121229"/>
            <a:ext cx="11277600" cy="2031325"/>
          </a:xfrm>
          <a:prstGeom prst="rect">
            <a:avLst/>
          </a:prstGeom>
          <a:noFill/>
        </p:spPr>
        <p:txBody>
          <a:bodyPr wrap="square" rtlCol="0">
            <a:spAutoFit/>
          </a:bodyPr>
          <a:lstStyle/>
          <a:p>
            <a:pPr marL="285750" indent="-285750">
              <a:buFont typeface="Wingdings" panose="05000000000000000000" pitchFamily="2" charset="2"/>
              <a:buChar char="§"/>
            </a:pPr>
            <a:r>
              <a:rPr lang="es-MX" dirty="0"/>
              <a:t>Nuestras sentencias, deben restituir a los particulares en el pleno ejercicio de sus derechos afectados, para lograr la igualdad sustantiva.</a:t>
            </a:r>
          </a:p>
          <a:p>
            <a:pPr marL="285750" indent="-285750">
              <a:buFont typeface="Wingdings" panose="05000000000000000000" pitchFamily="2" charset="2"/>
              <a:buChar char="§"/>
            </a:pPr>
            <a:endParaRPr lang="es-MX" dirty="0"/>
          </a:p>
          <a:p>
            <a:pPr marL="285750" indent="-285750">
              <a:buFont typeface="Wingdings" panose="05000000000000000000" pitchFamily="2" charset="2"/>
              <a:buChar char="§"/>
            </a:pPr>
            <a:r>
              <a:rPr lang="es-MX" dirty="0"/>
              <a:t>El Tribunal emite en todo momento actos administrativos que pueden afectar derechos humanos, de ahí que debemos repensar el derecho y no solo resolver con forme a la legalidad, sino a la convencionalidad.</a:t>
            </a:r>
          </a:p>
          <a:p>
            <a:pPr marL="285750" indent="-285750">
              <a:buFont typeface="Wingdings" panose="05000000000000000000" pitchFamily="2" charset="2"/>
              <a:buChar char="§"/>
            </a:pPr>
            <a:endParaRPr lang="es-MX" dirty="0"/>
          </a:p>
          <a:p>
            <a:pPr marL="285750" indent="-285750">
              <a:buFont typeface="Wingdings" panose="05000000000000000000" pitchFamily="2" charset="2"/>
              <a:buChar char="§"/>
            </a:pPr>
            <a:r>
              <a:rPr lang="es-MX" dirty="0"/>
              <a:t>Tenemos la oportunidad de que trascender en el ejercicio de las facultades de las autoridades a efecto de </a:t>
            </a:r>
          </a:p>
        </p:txBody>
      </p:sp>
    </p:spTree>
    <p:extLst>
      <p:ext uri="{BB962C8B-B14F-4D97-AF65-F5344CB8AC3E}">
        <p14:creationId xmlns:p14="http://schemas.microsoft.com/office/powerpoint/2010/main" val="2914647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C2F0881E-32C7-44BD-0D93-D1CA2B8348EC}"/>
              </a:ext>
            </a:extLst>
          </p:cNvPr>
          <p:cNvPicPr>
            <a:picLocks noChangeAspect="1"/>
          </p:cNvPicPr>
          <p:nvPr/>
        </p:nvPicPr>
        <p:blipFill>
          <a:blip r:embed="rId2"/>
          <a:stretch>
            <a:fillRect/>
          </a:stretch>
        </p:blipFill>
        <p:spPr>
          <a:xfrm>
            <a:off x="0" y="0"/>
            <a:ext cx="12192000" cy="6857999"/>
          </a:xfrm>
          <a:prstGeom prst="rect">
            <a:avLst/>
          </a:prstGeom>
        </p:spPr>
      </p:pic>
      <p:sp>
        <p:nvSpPr>
          <p:cNvPr id="5" name="CuadroTexto 4">
            <a:extLst>
              <a:ext uri="{FF2B5EF4-FFF2-40B4-BE49-F238E27FC236}">
                <a16:creationId xmlns="" xmlns:a16="http://schemas.microsoft.com/office/drawing/2014/main" id="{EAEB08FE-D219-D998-54D2-F4DF879829DF}"/>
              </a:ext>
            </a:extLst>
          </p:cNvPr>
          <p:cNvSpPr txBox="1"/>
          <p:nvPr/>
        </p:nvSpPr>
        <p:spPr>
          <a:xfrm>
            <a:off x="457199" y="1190847"/>
            <a:ext cx="10940143" cy="7201972"/>
          </a:xfrm>
          <a:prstGeom prst="rect">
            <a:avLst/>
          </a:prstGeom>
          <a:noFill/>
        </p:spPr>
        <p:txBody>
          <a:bodyPr wrap="square" rtlCol="0">
            <a:spAutoFit/>
          </a:bodyPr>
          <a:lstStyle/>
          <a:p>
            <a:pPr algn="ctr"/>
            <a:r>
              <a:rPr lang="es-MX" b="1" dirty="0">
                <a:solidFill>
                  <a:schemeClr val="accent1">
                    <a:lumMod val="75000"/>
                  </a:schemeClr>
                </a:solidFill>
                <a:latin typeface="Aptos Display" panose="020B0004020202020204" pitchFamily="34" charset="0"/>
              </a:rPr>
              <a:t>DERECHOS HUMANOS</a:t>
            </a:r>
          </a:p>
          <a:p>
            <a:pPr algn="ctr"/>
            <a:endParaRPr lang="es-MX" b="1" dirty="0">
              <a:solidFill>
                <a:schemeClr val="accent1">
                  <a:lumMod val="75000"/>
                </a:schemeClr>
              </a:solidFill>
              <a:latin typeface="Aptos Display" panose="020B0004020202020204" pitchFamily="34" charset="0"/>
            </a:endParaRPr>
          </a:p>
          <a:p>
            <a:pPr algn="just"/>
            <a:r>
              <a:rPr lang="es-MX" dirty="0">
                <a:solidFill>
                  <a:schemeClr val="accent1">
                    <a:lumMod val="75000"/>
                  </a:schemeClr>
                </a:solidFill>
                <a:latin typeface="Aptos Display" panose="020B0004020202020204" pitchFamily="34" charset="0"/>
              </a:rPr>
              <a:t>Los derechos humanos son derechos inherentes a todos los seres humanos, sin distinción alguna de nacionalidad, lugar de residencia, sexo, origen nacional o étnico, color, religión, lengua, o cualquier otra condición. Todos tenemos los mismos derechos humanos, sin discriminación alguna. </a:t>
            </a:r>
            <a:r>
              <a:rPr lang="es-MX" dirty="0" smtClean="0">
                <a:solidFill>
                  <a:schemeClr val="accent1">
                    <a:lumMod val="75000"/>
                  </a:schemeClr>
                </a:solidFill>
                <a:latin typeface="Aptos Display" panose="020B0004020202020204" pitchFamily="34" charset="0"/>
              </a:rPr>
              <a:t>Estos son </a:t>
            </a:r>
            <a:r>
              <a:rPr lang="es-MX" dirty="0">
                <a:solidFill>
                  <a:schemeClr val="accent1">
                    <a:lumMod val="75000"/>
                  </a:schemeClr>
                </a:solidFill>
                <a:latin typeface="Aptos Display" panose="020B0004020202020204" pitchFamily="34" charset="0"/>
              </a:rPr>
              <a:t>interrelacionados, interdependientes e indivisibles.</a:t>
            </a:r>
          </a:p>
          <a:p>
            <a:endParaRPr lang="es-MX" dirty="0">
              <a:solidFill>
                <a:schemeClr val="accent1">
                  <a:lumMod val="75000"/>
                </a:schemeClr>
              </a:solidFill>
              <a:latin typeface="Aptos Display" panose="020B0004020202020204" pitchFamily="34" charset="0"/>
            </a:endParaRPr>
          </a:p>
          <a:p>
            <a:pPr algn="just"/>
            <a:r>
              <a:rPr lang="es-MX" dirty="0">
                <a:solidFill>
                  <a:schemeClr val="accent1">
                    <a:lumMod val="75000"/>
                  </a:schemeClr>
                </a:solidFill>
                <a:latin typeface="Aptos Display" panose="020B0004020202020204" pitchFamily="34" charset="0"/>
              </a:rPr>
              <a:t>Los derechos humanos universales están a menudo contemplados en la ley y garantizados por ella, a través de los tratados, el derecho internacional consuetudinario, los principios generales y otras fuentes del derecho internacional. El derecho internacional de los derechos humanos establece las obligaciones que tienen los gobiernos de tomar medidas en determinadas situaciones, o de abstenerse de actuar de determinada forma en otras, a fin de promover y proteger los derechos humanos y las libertades fundamentales de los individuos o grupos.</a:t>
            </a:r>
          </a:p>
          <a:p>
            <a:pPr algn="just"/>
            <a:endParaRPr lang="es-MX" dirty="0">
              <a:solidFill>
                <a:schemeClr val="accent1">
                  <a:lumMod val="75000"/>
                </a:schemeClr>
              </a:solidFill>
              <a:latin typeface="Aptos Display" panose="020B0004020202020204" pitchFamily="34" charset="0"/>
            </a:endParaRPr>
          </a:p>
          <a:p>
            <a:r>
              <a:rPr lang="es-MX" dirty="0">
                <a:solidFill>
                  <a:schemeClr val="accent1">
                    <a:lumMod val="75000"/>
                  </a:schemeClr>
                </a:solidFill>
                <a:latin typeface="Aptos Display" panose="020B0004020202020204" pitchFamily="34" charset="0"/>
              </a:rPr>
              <a:t>Por ello tras la 2da Guerra Mundial, en 1945 se fundó la Organización de las Naciones Unidas </a:t>
            </a:r>
          </a:p>
          <a:p>
            <a:r>
              <a:rPr lang="es-MX" dirty="0">
                <a:solidFill>
                  <a:schemeClr val="accent1">
                    <a:lumMod val="75000"/>
                  </a:schemeClr>
                </a:solidFill>
                <a:latin typeface="Aptos Display" panose="020B0004020202020204" pitchFamily="34" charset="0"/>
              </a:rPr>
              <a:t>(ONU), que entre sus propósitos esta la de proteger los derechos humanos. </a:t>
            </a:r>
          </a:p>
          <a:p>
            <a:endParaRPr lang="es-MX" dirty="0">
              <a:solidFill>
                <a:schemeClr val="accent1">
                  <a:lumMod val="75000"/>
                </a:schemeClr>
              </a:solidFill>
              <a:latin typeface="Aptos Display" panose="020B0004020202020204" pitchFamily="34" charset="0"/>
            </a:endParaRPr>
          </a:p>
          <a:p>
            <a:endParaRPr lang="es-MX" dirty="0">
              <a:solidFill>
                <a:schemeClr val="accent1">
                  <a:lumMod val="75000"/>
                </a:schemeClr>
              </a:solidFill>
              <a:latin typeface="Aptos Display" panose="020B0004020202020204" pitchFamily="34" charset="0"/>
            </a:endParaRPr>
          </a:p>
          <a:p>
            <a:pPr algn="ctr"/>
            <a:endParaRPr lang="es-MX" b="1" dirty="0">
              <a:solidFill>
                <a:schemeClr val="accent1">
                  <a:lumMod val="75000"/>
                </a:schemeClr>
              </a:solidFill>
              <a:latin typeface="Aptos Display" panose="020B0004020202020204" pitchFamily="34" charset="0"/>
            </a:endParaRPr>
          </a:p>
          <a:p>
            <a:r>
              <a:rPr lang="es-MX" sz="1200" b="1" dirty="0">
                <a:solidFill>
                  <a:schemeClr val="accent1">
                    <a:lumMod val="75000"/>
                  </a:schemeClr>
                </a:solidFill>
                <a:latin typeface="Aptos Display" panose="020B0004020202020204" pitchFamily="34" charset="0"/>
              </a:rPr>
              <a:t>                                                       https://hchr.org.mx/derechos-humanos/que-son-los-derechos-humanos/</a:t>
            </a:r>
          </a:p>
          <a:p>
            <a:pPr algn="ctr"/>
            <a:endParaRPr lang="es-MX" b="1" dirty="0">
              <a:solidFill>
                <a:schemeClr val="accent1">
                  <a:lumMod val="75000"/>
                </a:schemeClr>
              </a:solidFill>
              <a:latin typeface="Aptos Display" panose="020B0004020202020204" pitchFamily="34" charset="0"/>
            </a:endParaRPr>
          </a:p>
          <a:p>
            <a:pPr algn="ctr"/>
            <a:endParaRPr lang="es-MX" b="1" dirty="0">
              <a:solidFill>
                <a:schemeClr val="accent1">
                  <a:lumMod val="75000"/>
                </a:schemeClr>
              </a:solidFill>
              <a:latin typeface="Aptos Display" panose="020B0004020202020204" pitchFamily="34" charset="0"/>
            </a:endParaRPr>
          </a:p>
          <a:p>
            <a:pPr algn="ctr"/>
            <a:endParaRPr lang="es-MX" b="1" dirty="0">
              <a:solidFill>
                <a:schemeClr val="accent1">
                  <a:lumMod val="75000"/>
                </a:schemeClr>
              </a:solidFill>
              <a:latin typeface="Aptos Display" panose="020B0004020202020204" pitchFamily="34" charset="0"/>
            </a:endParaRPr>
          </a:p>
          <a:p>
            <a:pPr algn="ctr"/>
            <a:endParaRPr lang="es-MX" b="1" dirty="0">
              <a:solidFill>
                <a:schemeClr val="accent1">
                  <a:lumMod val="75000"/>
                </a:schemeClr>
              </a:solidFill>
              <a:latin typeface="Aptos Display" panose="020B0004020202020204" pitchFamily="34" charset="0"/>
            </a:endParaRPr>
          </a:p>
          <a:p>
            <a:pPr algn="ctr"/>
            <a:endParaRPr lang="es-MX" b="1" dirty="0">
              <a:solidFill>
                <a:schemeClr val="accent1">
                  <a:lumMod val="75000"/>
                </a:schemeClr>
              </a:solidFill>
              <a:latin typeface="Aptos Display" panose="020B0004020202020204" pitchFamily="34" charset="0"/>
            </a:endParaRPr>
          </a:p>
          <a:p>
            <a:pPr algn="ctr"/>
            <a:endParaRPr lang="es-MX" b="1" dirty="0">
              <a:solidFill>
                <a:schemeClr val="accent1">
                  <a:lumMod val="75000"/>
                </a:schemeClr>
              </a:solidFill>
              <a:latin typeface="Aptos Display" panose="020B0004020202020204" pitchFamily="34" charset="0"/>
            </a:endParaRPr>
          </a:p>
        </p:txBody>
      </p:sp>
      <p:pic>
        <p:nvPicPr>
          <p:cNvPr id="7" name="Imagen 6">
            <a:extLst>
              <a:ext uri="{FF2B5EF4-FFF2-40B4-BE49-F238E27FC236}">
                <a16:creationId xmlns="" xmlns:a16="http://schemas.microsoft.com/office/drawing/2014/main" id="{9A993885-0AC8-C0A2-6D41-27266C801DE1}"/>
              </a:ext>
            </a:extLst>
          </p:cNvPr>
          <p:cNvPicPr>
            <a:picLocks noChangeAspect="1"/>
          </p:cNvPicPr>
          <p:nvPr/>
        </p:nvPicPr>
        <p:blipFill rotWithShape="1">
          <a:blip r:embed="rId3"/>
          <a:srcRect l="14499" t="4967" r="11113" b="1"/>
          <a:stretch/>
        </p:blipFill>
        <p:spPr>
          <a:xfrm>
            <a:off x="10173675" y="4791833"/>
            <a:ext cx="1610436" cy="1554282"/>
          </a:xfrm>
          <a:prstGeom prst="rect">
            <a:avLst/>
          </a:prstGeom>
        </p:spPr>
      </p:pic>
    </p:spTree>
    <p:extLst>
      <p:ext uri="{BB962C8B-B14F-4D97-AF65-F5344CB8AC3E}">
        <p14:creationId xmlns:p14="http://schemas.microsoft.com/office/powerpoint/2010/main" val="4196644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29" y="-297"/>
            <a:ext cx="12193057" cy="6858594"/>
          </a:xfrm>
          <a:prstGeom prst="rect">
            <a:avLst/>
          </a:prstGeom>
        </p:spPr>
      </p:pic>
      <p:sp>
        <p:nvSpPr>
          <p:cNvPr id="3" name="CuadroTexto 2"/>
          <p:cNvSpPr txBox="1"/>
          <p:nvPr/>
        </p:nvSpPr>
        <p:spPr>
          <a:xfrm>
            <a:off x="259976" y="914400"/>
            <a:ext cx="11698942" cy="6001643"/>
          </a:xfrm>
          <a:prstGeom prst="rect">
            <a:avLst/>
          </a:prstGeom>
          <a:noFill/>
        </p:spPr>
        <p:txBody>
          <a:bodyPr wrap="square" rtlCol="0">
            <a:spAutoFit/>
          </a:bodyPr>
          <a:lstStyle/>
          <a:p>
            <a:pPr algn="ctr"/>
            <a:r>
              <a:rPr lang="es-MX" sz="2400" b="1" dirty="0" smtClean="0">
                <a:solidFill>
                  <a:schemeClr val="accent1">
                    <a:lumMod val="75000"/>
                  </a:schemeClr>
                </a:solidFill>
                <a:latin typeface="Aptos Display"/>
              </a:rPr>
              <a:t>PROCESO ADMINISTRATIVO</a:t>
            </a:r>
          </a:p>
          <a:p>
            <a:pPr algn="ctr"/>
            <a:r>
              <a:rPr lang="es-MX" dirty="0" smtClean="0">
                <a:solidFill>
                  <a:schemeClr val="accent1">
                    <a:lumMod val="75000"/>
                  </a:schemeClr>
                </a:solidFill>
                <a:latin typeface="Aptos Display"/>
              </a:rPr>
              <a:t>Conforme a lo previsto en el artículo 200 C. P. A. E. M.</a:t>
            </a:r>
          </a:p>
          <a:p>
            <a:pPr algn="ctr"/>
            <a:endParaRPr lang="es-MX" b="1" dirty="0">
              <a:solidFill>
                <a:schemeClr val="accent1">
                  <a:lumMod val="75000"/>
                </a:schemeClr>
              </a:solidFill>
              <a:latin typeface="Aptos Display"/>
            </a:endParaRPr>
          </a:p>
          <a:p>
            <a:pPr algn="ctr"/>
            <a:endParaRPr lang="es-MX" b="1" dirty="0" smtClean="0">
              <a:solidFill>
                <a:schemeClr val="accent1">
                  <a:lumMod val="75000"/>
                </a:schemeClr>
              </a:solidFill>
              <a:latin typeface="Aptos Display"/>
            </a:endParaRPr>
          </a:p>
          <a:p>
            <a:pPr algn="ctr"/>
            <a:endParaRPr lang="es-MX" b="1" dirty="0">
              <a:solidFill>
                <a:schemeClr val="accent1">
                  <a:lumMod val="75000"/>
                </a:schemeClr>
              </a:solidFill>
              <a:latin typeface="Aptos Display"/>
            </a:endParaRPr>
          </a:p>
          <a:p>
            <a:pPr marL="285750" indent="-285750">
              <a:buFont typeface="Wingdings" panose="05000000000000000000" pitchFamily="2" charset="2"/>
              <a:buChar char="§"/>
            </a:pPr>
            <a:r>
              <a:rPr lang="es-MX" dirty="0" smtClean="0">
                <a:solidFill>
                  <a:schemeClr val="accent1">
                    <a:lumMod val="75000"/>
                  </a:schemeClr>
                </a:solidFill>
                <a:latin typeface="Aptos Display"/>
              </a:rPr>
              <a:t>JUICIO ADMINISTRTIVO</a:t>
            </a:r>
          </a:p>
          <a:p>
            <a:pPr marL="285750" indent="-285750">
              <a:buFont typeface="Wingdings" panose="05000000000000000000" pitchFamily="2" charset="2"/>
              <a:buChar char="§"/>
            </a:pPr>
            <a:r>
              <a:rPr lang="es-MX" dirty="0" smtClean="0">
                <a:solidFill>
                  <a:schemeClr val="accent1">
                    <a:lumMod val="75000"/>
                  </a:schemeClr>
                </a:solidFill>
                <a:latin typeface="Aptos Display"/>
              </a:rPr>
              <a:t>ACCIÓN POPULAR</a:t>
            </a:r>
          </a:p>
          <a:p>
            <a:pPr marL="285750" indent="-285750">
              <a:buFont typeface="Wingdings" panose="05000000000000000000" pitchFamily="2" charset="2"/>
              <a:buChar char="§"/>
            </a:pPr>
            <a:r>
              <a:rPr lang="es-MX" dirty="0" smtClean="0">
                <a:solidFill>
                  <a:schemeClr val="accent1">
                    <a:lumMod val="75000"/>
                  </a:schemeClr>
                </a:solidFill>
                <a:latin typeface="Aptos Display"/>
              </a:rPr>
              <a:t>RECURSO DE REVISIÓN</a:t>
            </a:r>
          </a:p>
          <a:p>
            <a:pPr marL="285750" indent="-285750">
              <a:buFont typeface="Wingdings" panose="05000000000000000000" pitchFamily="2" charset="2"/>
              <a:buChar char="§"/>
            </a:pPr>
            <a:r>
              <a:rPr lang="es-MX" dirty="0" smtClean="0">
                <a:solidFill>
                  <a:schemeClr val="accent1">
                    <a:lumMod val="75000"/>
                  </a:schemeClr>
                </a:solidFill>
                <a:latin typeface="Aptos Display"/>
              </a:rPr>
              <a:t>OTROS ANTE SALA SUPERIOR:</a:t>
            </a:r>
          </a:p>
          <a:p>
            <a:pPr algn="ctr"/>
            <a:r>
              <a:rPr lang="es-MX" dirty="0" smtClean="0">
                <a:solidFill>
                  <a:schemeClr val="accent1">
                    <a:lumMod val="75000"/>
                  </a:schemeClr>
                </a:solidFill>
                <a:latin typeface="Aptos Display"/>
              </a:rPr>
              <a:t> </a:t>
            </a:r>
          </a:p>
          <a:p>
            <a:pPr marL="1657350" lvl="3" indent="-285750">
              <a:buFont typeface="Courier New" panose="02070309020205020404" pitchFamily="49" charset="0"/>
              <a:buChar char="o"/>
            </a:pPr>
            <a:r>
              <a:rPr lang="es-MX" dirty="0" smtClean="0">
                <a:solidFill>
                  <a:schemeClr val="accent1">
                    <a:lumMod val="75000"/>
                  </a:schemeClr>
                </a:solidFill>
                <a:latin typeface="Aptos Display"/>
              </a:rPr>
              <a:t>Conflictos de competencia</a:t>
            </a:r>
          </a:p>
          <a:p>
            <a:pPr marL="1657350" lvl="3" indent="-285750">
              <a:buFont typeface="Courier New" panose="02070309020205020404" pitchFamily="49" charset="0"/>
              <a:buChar char="o"/>
            </a:pPr>
            <a:r>
              <a:rPr lang="es-MX" dirty="0" smtClean="0">
                <a:solidFill>
                  <a:schemeClr val="accent1">
                    <a:lumMod val="75000"/>
                  </a:schemeClr>
                </a:solidFill>
                <a:latin typeface="Aptos Display"/>
              </a:rPr>
              <a:t>Excitativas de justicia</a:t>
            </a:r>
          </a:p>
          <a:p>
            <a:pPr marL="1657350" lvl="3" indent="-285750">
              <a:buFont typeface="Courier New" panose="02070309020205020404" pitchFamily="49" charset="0"/>
              <a:buChar char="o"/>
            </a:pPr>
            <a:r>
              <a:rPr lang="es-MX" dirty="0" smtClean="0">
                <a:solidFill>
                  <a:schemeClr val="accent1">
                    <a:lumMod val="75000"/>
                  </a:schemeClr>
                </a:solidFill>
                <a:latin typeface="Aptos Display"/>
              </a:rPr>
              <a:t>Cumplimientos de Sentencias</a:t>
            </a:r>
          </a:p>
          <a:p>
            <a:pPr marL="1657350" lvl="3" indent="-285750">
              <a:buFont typeface="Courier New" panose="02070309020205020404" pitchFamily="49" charset="0"/>
              <a:buChar char="o"/>
            </a:pPr>
            <a:r>
              <a:rPr lang="es-MX" dirty="0" smtClean="0">
                <a:solidFill>
                  <a:schemeClr val="accent1">
                    <a:lumMod val="75000"/>
                  </a:schemeClr>
                </a:solidFill>
                <a:latin typeface="Aptos Display"/>
              </a:rPr>
              <a:t>Amparos Directos </a:t>
            </a:r>
            <a:endParaRPr lang="es-MX" dirty="0">
              <a:solidFill>
                <a:schemeClr val="accent1">
                  <a:lumMod val="75000"/>
                </a:schemeClr>
              </a:solidFill>
              <a:latin typeface="Aptos Display"/>
            </a:endParaRPr>
          </a:p>
          <a:p>
            <a:endParaRPr lang="es-MX" b="1" dirty="0" smtClean="0">
              <a:solidFill>
                <a:schemeClr val="accent1">
                  <a:lumMod val="75000"/>
                </a:schemeClr>
              </a:solidFill>
              <a:latin typeface="Aptos Display"/>
            </a:endParaRPr>
          </a:p>
          <a:p>
            <a:pPr algn="ctr"/>
            <a:endParaRPr lang="es-MX" b="1" dirty="0">
              <a:solidFill>
                <a:schemeClr val="accent1">
                  <a:lumMod val="75000"/>
                </a:schemeClr>
              </a:solidFill>
              <a:latin typeface="Aptos Display"/>
            </a:endParaRPr>
          </a:p>
          <a:p>
            <a:pPr algn="ctr"/>
            <a:endParaRPr lang="es-MX" b="1" dirty="0" smtClean="0">
              <a:solidFill>
                <a:schemeClr val="accent1">
                  <a:lumMod val="75000"/>
                </a:schemeClr>
              </a:solidFill>
              <a:latin typeface="Aptos Display"/>
            </a:endParaRPr>
          </a:p>
          <a:p>
            <a:pPr algn="ctr"/>
            <a:endParaRPr lang="es-MX" b="1" dirty="0">
              <a:solidFill>
                <a:schemeClr val="accent1">
                  <a:lumMod val="75000"/>
                </a:schemeClr>
              </a:solidFill>
              <a:latin typeface="Aptos Display"/>
            </a:endParaRPr>
          </a:p>
          <a:p>
            <a:pPr algn="ctr"/>
            <a:endParaRPr lang="es-MX" b="1" dirty="0" smtClean="0">
              <a:solidFill>
                <a:schemeClr val="accent1">
                  <a:lumMod val="75000"/>
                </a:schemeClr>
              </a:solidFill>
              <a:latin typeface="Aptos Display"/>
            </a:endParaRPr>
          </a:p>
          <a:p>
            <a:pPr algn="ctr"/>
            <a:endParaRPr lang="es-MX" b="1" dirty="0">
              <a:solidFill>
                <a:schemeClr val="accent1">
                  <a:lumMod val="75000"/>
                </a:schemeClr>
              </a:solidFill>
              <a:latin typeface="Aptos Display"/>
            </a:endParaRPr>
          </a:p>
          <a:p>
            <a:pPr algn="ctr"/>
            <a:endParaRPr lang="es-ES" b="1" dirty="0">
              <a:solidFill>
                <a:schemeClr val="accent1">
                  <a:lumMod val="75000"/>
                </a:schemeClr>
              </a:solidFill>
              <a:latin typeface="Aptos Display"/>
            </a:endParaRPr>
          </a:p>
        </p:txBody>
      </p:sp>
    </p:spTree>
    <p:extLst>
      <p:ext uri="{BB962C8B-B14F-4D97-AF65-F5344CB8AC3E}">
        <p14:creationId xmlns:p14="http://schemas.microsoft.com/office/powerpoint/2010/main" val="3573683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FCAC8F49-2153-1451-53ED-6D2AB637C297}"/>
              </a:ext>
            </a:extLst>
          </p:cNvPr>
          <p:cNvPicPr>
            <a:picLocks noChangeAspect="1"/>
          </p:cNvPicPr>
          <p:nvPr/>
        </p:nvPicPr>
        <p:blipFill>
          <a:blip r:embed="rId2"/>
          <a:stretch>
            <a:fillRect/>
          </a:stretch>
        </p:blipFill>
        <p:spPr>
          <a:xfrm>
            <a:off x="0" y="0"/>
            <a:ext cx="12192000" cy="6857999"/>
          </a:xfrm>
          <a:prstGeom prst="rect">
            <a:avLst/>
          </a:prstGeom>
        </p:spPr>
      </p:pic>
      <p:pic>
        <p:nvPicPr>
          <p:cNvPr id="5" name="Imagen 4">
            <a:extLst>
              <a:ext uri="{FF2B5EF4-FFF2-40B4-BE49-F238E27FC236}">
                <a16:creationId xmlns="" xmlns:a16="http://schemas.microsoft.com/office/drawing/2014/main" id="{80FF666B-59A1-AE8B-00C2-5D2352E16973}"/>
              </a:ext>
            </a:extLst>
          </p:cNvPr>
          <p:cNvPicPr>
            <a:picLocks noChangeAspect="1"/>
          </p:cNvPicPr>
          <p:nvPr/>
        </p:nvPicPr>
        <p:blipFill>
          <a:blip r:embed="rId3"/>
          <a:stretch>
            <a:fillRect/>
          </a:stretch>
        </p:blipFill>
        <p:spPr>
          <a:xfrm>
            <a:off x="4629965" y="914576"/>
            <a:ext cx="2932069" cy="1819905"/>
          </a:xfrm>
          <a:prstGeom prst="rect">
            <a:avLst/>
          </a:prstGeom>
        </p:spPr>
      </p:pic>
      <p:pic>
        <p:nvPicPr>
          <p:cNvPr id="7" name="Imagen 6">
            <a:extLst>
              <a:ext uri="{FF2B5EF4-FFF2-40B4-BE49-F238E27FC236}">
                <a16:creationId xmlns="" xmlns:a16="http://schemas.microsoft.com/office/drawing/2014/main" id="{A4A50715-0F61-9603-73F7-11FDD58B4212}"/>
              </a:ext>
            </a:extLst>
          </p:cNvPr>
          <p:cNvPicPr>
            <a:picLocks noChangeAspect="1"/>
          </p:cNvPicPr>
          <p:nvPr/>
        </p:nvPicPr>
        <p:blipFill>
          <a:blip r:embed="rId4"/>
          <a:stretch>
            <a:fillRect/>
          </a:stretch>
        </p:blipFill>
        <p:spPr>
          <a:xfrm>
            <a:off x="399308" y="2734481"/>
            <a:ext cx="3635338" cy="1444715"/>
          </a:xfrm>
          <a:prstGeom prst="rect">
            <a:avLst/>
          </a:prstGeom>
        </p:spPr>
      </p:pic>
      <p:pic>
        <p:nvPicPr>
          <p:cNvPr id="9" name="Imagen 8">
            <a:extLst>
              <a:ext uri="{FF2B5EF4-FFF2-40B4-BE49-F238E27FC236}">
                <a16:creationId xmlns="" xmlns:a16="http://schemas.microsoft.com/office/drawing/2014/main" id="{8912B912-53FC-C2EF-911D-A70F37548635}"/>
              </a:ext>
            </a:extLst>
          </p:cNvPr>
          <p:cNvPicPr>
            <a:picLocks noChangeAspect="1"/>
          </p:cNvPicPr>
          <p:nvPr/>
        </p:nvPicPr>
        <p:blipFill>
          <a:blip r:embed="rId5"/>
          <a:stretch>
            <a:fillRect/>
          </a:stretch>
        </p:blipFill>
        <p:spPr>
          <a:xfrm>
            <a:off x="8335311" y="2331624"/>
            <a:ext cx="3151905" cy="2194750"/>
          </a:xfrm>
          <a:prstGeom prst="rect">
            <a:avLst/>
          </a:prstGeom>
        </p:spPr>
      </p:pic>
      <p:pic>
        <p:nvPicPr>
          <p:cNvPr id="11" name="Imagen 10">
            <a:extLst>
              <a:ext uri="{FF2B5EF4-FFF2-40B4-BE49-F238E27FC236}">
                <a16:creationId xmlns="" xmlns:a16="http://schemas.microsoft.com/office/drawing/2014/main" id="{DDB20169-A956-B6BD-DFEB-B4CD6EB7F188}"/>
              </a:ext>
            </a:extLst>
          </p:cNvPr>
          <p:cNvPicPr>
            <a:picLocks noChangeAspect="1"/>
          </p:cNvPicPr>
          <p:nvPr/>
        </p:nvPicPr>
        <p:blipFill>
          <a:blip r:embed="rId6"/>
          <a:stretch>
            <a:fillRect/>
          </a:stretch>
        </p:blipFill>
        <p:spPr>
          <a:xfrm>
            <a:off x="4962964" y="4119039"/>
            <a:ext cx="2403057" cy="2143125"/>
          </a:xfrm>
          <a:prstGeom prst="rect">
            <a:avLst/>
          </a:prstGeom>
        </p:spPr>
      </p:pic>
    </p:spTree>
    <p:extLst>
      <p:ext uri="{BB962C8B-B14F-4D97-AF65-F5344CB8AC3E}">
        <p14:creationId xmlns:p14="http://schemas.microsoft.com/office/powerpoint/2010/main" val="3085061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0CC4F981-BBEF-D76C-BDF0-7B1D4F9FFB2C}"/>
              </a:ext>
            </a:extLst>
          </p:cNvPr>
          <p:cNvPicPr>
            <a:picLocks noChangeAspect="1"/>
          </p:cNvPicPr>
          <p:nvPr/>
        </p:nvPicPr>
        <p:blipFill>
          <a:blip r:embed="rId2"/>
          <a:srcRect b="19"/>
          <a:stretch>
            <a:fillRect/>
          </a:stretch>
        </p:blipFill>
        <p:spPr>
          <a:xfrm>
            <a:off x="20" y="1282"/>
            <a:ext cx="12191980" cy="6856718"/>
          </a:xfrm>
          <a:prstGeom prst="rect">
            <a:avLst/>
          </a:prstGeom>
        </p:spPr>
      </p:pic>
      <p:pic>
        <p:nvPicPr>
          <p:cNvPr id="5" name="Imagen 4">
            <a:extLst>
              <a:ext uri="{FF2B5EF4-FFF2-40B4-BE49-F238E27FC236}">
                <a16:creationId xmlns="" xmlns:a16="http://schemas.microsoft.com/office/drawing/2014/main" id="{9C91D0DA-FE79-B85D-F90D-6B9C97476F08}"/>
              </a:ext>
            </a:extLst>
          </p:cNvPr>
          <p:cNvPicPr>
            <a:picLocks noChangeAspect="1"/>
          </p:cNvPicPr>
          <p:nvPr/>
        </p:nvPicPr>
        <p:blipFill>
          <a:blip r:embed="rId3"/>
          <a:stretch>
            <a:fillRect/>
          </a:stretch>
        </p:blipFill>
        <p:spPr>
          <a:xfrm>
            <a:off x="9426102" y="2858728"/>
            <a:ext cx="2597285" cy="1898097"/>
          </a:xfrm>
          <a:prstGeom prst="rect">
            <a:avLst/>
          </a:prstGeom>
        </p:spPr>
      </p:pic>
      <p:sp>
        <p:nvSpPr>
          <p:cNvPr id="6" name="CuadroTexto 5">
            <a:extLst>
              <a:ext uri="{FF2B5EF4-FFF2-40B4-BE49-F238E27FC236}">
                <a16:creationId xmlns="" xmlns:a16="http://schemas.microsoft.com/office/drawing/2014/main" id="{CB376EC4-9A7F-EC52-6175-CCE9BF1E30AE}"/>
              </a:ext>
            </a:extLst>
          </p:cNvPr>
          <p:cNvSpPr txBox="1"/>
          <p:nvPr/>
        </p:nvSpPr>
        <p:spPr>
          <a:xfrm>
            <a:off x="557213" y="1257300"/>
            <a:ext cx="8601075" cy="6155531"/>
          </a:xfrm>
          <a:prstGeom prst="rect">
            <a:avLst/>
          </a:prstGeom>
          <a:noFill/>
        </p:spPr>
        <p:txBody>
          <a:bodyPr wrap="square" rtlCol="0">
            <a:spAutoFit/>
          </a:bodyPr>
          <a:lstStyle/>
          <a:p>
            <a:pPr algn="ctr"/>
            <a:r>
              <a:rPr lang="es-MX" b="1" dirty="0">
                <a:solidFill>
                  <a:schemeClr val="accent1">
                    <a:lumMod val="75000"/>
                  </a:schemeClr>
                </a:solidFill>
                <a:latin typeface="Aptos Display" panose="020B0004020202020204" pitchFamily="34" charset="0"/>
              </a:rPr>
              <a:t>CONVENCIÓN AMERICANA SOBRE DERECHOS HUMANOS</a:t>
            </a:r>
          </a:p>
          <a:p>
            <a:pPr algn="ctr"/>
            <a:r>
              <a:rPr lang="es-MX" b="1" dirty="0">
                <a:solidFill>
                  <a:schemeClr val="accent1">
                    <a:lumMod val="75000"/>
                  </a:schemeClr>
                </a:solidFill>
                <a:latin typeface="Aptos Display" panose="020B0004020202020204" pitchFamily="34" charset="0"/>
              </a:rPr>
              <a:t>“PACTO DE SAN JOSÉ COSTA RICA”</a:t>
            </a:r>
          </a:p>
          <a:p>
            <a:pPr algn="ctr"/>
            <a:r>
              <a:rPr lang="es-MX" sz="1600" dirty="0">
                <a:solidFill>
                  <a:schemeClr val="accent1">
                    <a:lumMod val="75000"/>
                  </a:schemeClr>
                </a:solidFill>
                <a:latin typeface="Aptos Display" panose="020B0004020202020204" pitchFamily="34" charset="0"/>
              </a:rPr>
              <a:t>Fecha de entrada en vigor en México: 24 de marzo 1981</a:t>
            </a:r>
          </a:p>
          <a:p>
            <a:endParaRPr lang="es-MX" b="1" dirty="0">
              <a:solidFill>
                <a:schemeClr val="accent1">
                  <a:lumMod val="75000"/>
                </a:schemeClr>
              </a:solidFill>
              <a:latin typeface="Aptos Display" panose="020B0004020202020204" pitchFamily="34" charset="0"/>
            </a:endParaRPr>
          </a:p>
          <a:p>
            <a:r>
              <a:rPr lang="es-MX" sz="1400" b="1" i="1" dirty="0">
                <a:solidFill>
                  <a:schemeClr val="accent1">
                    <a:lumMod val="75000"/>
                  </a:schemeClr>
                </a:solidFill>
                <a:latin typeface="Aptos Display" panose="020B0004020202020204" pitchFamily="34" charset="0"/>
              </a:rPr>
              <a:t>ART. 1. OBLIGACIÓN DE RESPETAR LOS </a:t>
            </a:r>
            <a:r>
              <a:rPr lang="es-MX" sz="1400" b="1" i="1" dirty="0" smtClean="0">
                <a:solidFill>
                  <a:schemeClr val="accent1">
                    <a:lumMod val="75000"/>
                  </a:schemeClr>
                </a:solidFill>
                <a:latin typeface="Aptos Display" panose="020B0004020202020204" pitchFamily="34" charset="0"/>
              </a:rPr>
              <a:t>DERECHOS</a:t>
            </a:r>
          </a:p>
          <a:p>
            <a:endParaRPr lang="es-MX" sz="1400" b="1" i="1" dirty="0">
              <a:solidFill>
                <a:schemeClr val="accent1">
                  <a:lumMod val="75000"/>
                </a:schemeClr>
              </a:solidFill>
              <a:latin typeface="Aptos Display" panose="020B0004020202020204" pitchFamily="34" charset="0"/>
            </a:endParaRPr>
          </a:p>
          <a:p>
            <a:pPr marL="342900" indent="-342900" algn="just">
              <a:buAutoNum type="arabicPeriod"/>
            </a:pPr>
            <a:r>
              <a:rPr lang="es-MX" sz="1400" i="1" dirty="0">
                <a:solidFill>
                  <a:schemeClr val="accent1">
                    <a:lumMod val="75000"/>
                  </a:schemeClr>
                </a:solidFill>
                <a:latin typeface="Aptos Display" panose="020B0004020202020204" pitchFamily="34" charset="0"/>
              </a:rPr>
              <a:t>LOS ESTADOS PARTES EN ESTA CONVENCIÓN SE COMPROMETEN </a:t>
            </a:r>
            <a:r>
              <a:rPr lang="es-MX" sz="1400" b="1" i="1" dirty="0">
                <a:solidFill>
                  <a:schemeClr val="accent1">
                    <a:lumMod val="75000"/>
                  </a:schemeClr>
                </a:solidFill>
                <a:latin typeface="Aptos Display" panose="020B0004020202020204" pitchFamily="34" charset="0"/>
              </a:rPr>
              <a:t>A RESPETAR LOS DERECHOS </a:t>
            </a:r>
            <a:r>
              <a:rPr lang="es-MX" sz="1400" i="1" dirty="0">
                <a:solidFill>
                  <a:schemeClr val="accent1">
                    <a:lumMod val="75000"/>
                  </a:schemeClr>
                </a:solidFill>
                <a:latin typeface="Aptos Display" panose="020B0004020202020204" pitchFamily="34" charset="0"/>
              </a:rPr>
              <a:t>Y LAS LIBERTADES RECONOCIDOS EN ELLA Y A GARANTIZAR SU LIBRE Y PLENO EJERCICIO A TODA PERSONA QUE ESTE SUJETA A SU JURISDICCIÓN </a:t>
            </a:r>
            <a:r>
              <a:rPr lang="es-MX" sz="1400" b="1" i="1" dirty="0">
                <a:solidFill>
                  <a:schemeClr val="accent1">
                    <a:lumMod val="75000"/>
                  </a:schemeClr>
                </a:solidFill>
                <a:latin typeface="Aptos Display" panose="020B0004020202020204" pitchFamily="34" charset="0"/>
              </a:rPr>
              <a:t>SIN DISCRIMACION </a:t>
            </a:r>
            <a:r>
              <a:rPr lang="es-MX" sz="1400" i="1" dirty="0">
                <a:solidFill>
                  <a:schemeClr val="accent1">
                    <a:lumMod val="75000"/>
                  </a:schemeClr>
                </a:solidFill>
                <a:latin typeface="Aptos Display" panose="020B0004020202020204" pitchFamily="34" charset="0"/>
              </a:rPr>
              <a:t>ALGUNA POR MOTIVOS DE RAZA, COLOR, SEXO, IDIOMA, RELIGIÓN, OPINIONES POLÍTICAS O DE CUALQUIER OTRA ÍNDOLE, ORIGEN NACIONAL O SOCIAL, POSICIÓN ECONÓMICA NACIMIENTO O CUAQUIER OTRA CONDICIÓN SOCIAL.</a:t>
            </a:r>
          </a:p>
          <a:p>
            <a:pPr marL="342900" indent="-342900" algn="just">
              <a:buAutoNum type="arabicPeriod"/>
            </a:pPr>
            <a:r>
              <a:rPr lang="es-MX" sz="1400" i="1" dirty="0">
                <a:solidFill>
                  <a:schemeClr val="accent1">
                    <a:lumMod val="75000"/>
                  </a:schemeClr>
                </a:solidFill>
                <a:latin typeface="Aptos Display" panose="020B0004020202020204" pitchFamily="34" charset="0"/>
              </a:rPr>
              <a:t>PARA LOS EFECTOS DE ESTA CONVENCIÓN, PERSONA ES TODO SER HUMANO.</a:t>
            </a:r>
          </a:p>
          <a:p>
            <a:endParaRPr lang="es-MX" sz="1400" b="1" i="1" dirty="0">
              <a:solidFill>
                <a:schemeClr val="accent1">
                  <a:lumMod val="75000"/>
                </a:schemeClr>
              </a:solidFill>
              <a:latin typeface="Aptos Display" panose="020B0004020202020204" pitchFamily="34" charset="0"/>
            </a:endParaRPr>
          </a:p>
          <a:p>
            <a:r>
              <a:rPr lang="es-MX" sz="1400" b="1" i="1" dirty="0">
                <a:solidFill>
                  <a:schemeClr val="accent1">
                    <a:lumMod val="75000"/>
                  </a:schemeClr>
                </a:solidFill>
                <a:latin typeface="Aptos Display" panose="020B0004020202020204" pitchFamily="34" charset="0"/>
              </a:rPr>
              <a:t>ART. 2. DEBER DE ADOPTAR DISPOSICIONES DE DERECHO INTERNO</a:t>
            </a:r>
            <a:r>
              <a:rPr lang="es-MX" sz="1400" b="1" i="1" dirty="0" smtClean="0">
                <a:solidFill>
                  <a:schemeClr val="accent1">
                    <a:lumMod val="75000"/>
                  </a:schemeClr>
                </a:solidFill>
                <a:latin typeface="Aptos Display" panose="020B0004020202020204" pitchFamily="34" charset="0"/>
              </a:rPr>
              <a:t>.</a:t>
            </a:r>
          </a:p>
          <a:p>
            <a:endParaRPr lang="es-MX" sz="1400" b="1" i="1" dirty="0">
              <a:solidFill>
                <a:schemeClr val="accent1">
                  <a:lumMod val="75000"/>
                </a:schemeClr>
              </a:solidFill>
              <a:latin typeface="Aptos Display" panose="020B0004020202020204" pitchFamily="34" charset="0"/>
            </a:endParaRPr>
          </a:p>
          <a:p>
            <a:pPr algn="just"/>
            <a:r>
              <a:rPr lang="es-MX" sz="1400" i="1" dirty="0">
                <a:solidFill>
                  <a:schemeClr val="accent1">
                    <a:lumMod val="75000"/>
                  </a:schemeClr>
                </a:solidFill>
                <a:latin typeface="Aptos Display" panose="020B0004020202020204" pitchFamily="34" charset="0"/>
              </a:rPr>
              <a:t>SI EL EJERCICIO DE LOS DERECHOS Y LIBERTADES MENCIONADOS EN EL ARTÍCULO 1 NO ESTUVIERE YA GARANTIZADO POR DISPOSICIONES LEGISLATIVAS O DE OTRO CARÁCTER, </a:t>
            </a:r>
            <a:r>
              <a:rPr lang="es-MX" sz="1400" b="1" i="1" dirty="0">
                <a:solidFill>
                  <a:schemeClr val="accent1">
                    <a:lumMod val="75000"/>
                  </a:schemeClr>
                </a:solidFill>
                <a:latin typeface="Aptos Display" panose="020B0004020202020204" pitchFamily="34" charset="0"/>
              </a:rPr>
              <a:t>LOS ESTADOS PARTES SE COMPROMETEN</a:t>
            </a:r>
            <a:r>
              <a:rPr lang="es-MX" sz="1400" i="1" dirty="0">
                <a:solidFill>
                  <a:schemeClr val="accent1">
                    <a:lumMod val="75000"/>
                  </a:schemeClr>
                </a:solidFill>
                <a:latin typeface="Aptos Display" panose="020B0004020202020204" pitchFamily="34" charset="0"/>
              </a:rPr>
              <a:t> A ADOPTAR, CON ARREGLO A SUS PROCEDIMIENTOS CONSTITUCIONALES Y A LAS DISPOSICIONES DE ESTA CONVENCIÓN, LAS MEDIDAS LEGISLATIVAS </a:t>
            </a:r>
            <a:r>
              <a:rPr lang="es-MX" sz="1400" b="1" i="1" dirty="0">
                <a:solidFill>
                  <a:schemeClr val="accent1">
                    <a:lumMod val="75000"/>
                  </a:schemeClr>
                </a:solidFill>
                <a:latin typeface="Aptos Display" panose="020B0004020202020204" pitchFamily="34" charset="0"/>
              </a:rPr>
              <a:t>O DE OTRO CARÁCTER QUE FUEREN NECESARIAS PARA HACER EFECTIVOS TALES DERECHOS Y LIBERTADES.</a:t>
            </a:r>
          </a:p>
          <a:p>
            <a:endParaRPr lang="es-MX" b="1"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a:p>
            <a:endParaRPr lang="es-MX" b="1" dirty="0">
              <a:solidFill>
                <a:schemeClr val="accent1">
                  <a:lumMod val="75000"/>
                </a:schemeClr>
              </a:solidFill>
              <a:latin typeface="Aptos Display" panose="020B0004020202020204" pitchFamily="34" charset="0"/>
            </a:endParaRPr>
          </a:p>
        </p:txBody>
      </p:sp>
    </p:spTree>
    <p:extLst>
      <p:ext uri="{BB962C8B-B14F-4D97-AF65-F5344CB8AC3E}">
        <p14:creationId xmlns:p14="http://schemas.microsoft.com/office/powerpoint/2010/main" val="119372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5AE09EB4-6A53-84D5-F1E3-5DED44F817D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CuadroTexto 3">
            <a:extLst>
              <a:ext uri="{FF2B5EF4-FFF2-40B4-BE49-F238E27FC236}">
                <a16:creationId xmlns="" xmlns:a16="http://schemas.microsoft.com/office/drawing/2014/main" id="{BA3BC3EB-600B-A0AA-54D1-D206A653B4C2}"/>
              </a:ext>
            </a:extLst>
          </p:cNvPr>
          <p:cNvSpPr txBox="1"/>
          <p:nvPr/>
        </p:nvSpPr>
        <p:spPr>
          <a:xfrm>
            <a:off x="402771" y="1197429"/>
            <a:ext cx="10853058" cy="4431983"/>
          </a:xfrm>
          <a:prstGeom prst="rect">
            <a:avLst/>
          </a:prstGeom>
          <a:noFill/>
        </p:spPr>
        <p:txBody>
          <a:bodyPr wrap="square" rtlCol="0">
            <a:spAutoFit/>
          </a:bodyPr>
          <a:lstStyle/>
          <a:p>
            <a:pPr algn="ctr"/>
            <a:r>
              <a:rPr lang="es-MX" sz="2400" b="1" dirty="0">
                <a:solidFill>
                  <a:schemeClr val="accent1">
                    <a:lumMod val="75000"/>
                  </a:schemeClr>
                </a:solidFill>
                <a:latin typeface="Aptos Display" panose="020B0004020202020204" pitchFamily="34" charset="0"/>
              </a:rPr>
              <a:t>CASOS EMBLEMATICOS</a:t>
            </a:r>
          </a:p>
          <a:p>
            <a:pPr algn="ctr"/>
            <a:endParaRPr lang="es-MX" sz="2400" b="1" dirty="0">
              <a:solidFill>
                <a:schemeClr val="accent1">
                  <a:lumMod val="75000"/>
                </a:schemeClr>
              </a:solidFill>
              <a:latin typeface="Aptos Display" panose="020B0004020202020204" pitchFamily="34" charset="0"/>
            </a:endParaRPr>
          </a:p>
          <a:p>
            <a:r>
              <a:rPr lang="es-MX" b="1" dirty="0">
                <a:solidFill>
                  <a:schemeClr val="accent1">
                    <a:lumMod val="75000"/>
                  </a:schemeClr>
                </a:solidFill>
                <a:latin typeface="Aptos Display" panose="020B0004020202020204" pitchFamily="34" charset="0"/>
              </a:rPr>
              <a:t>1. CASO ROSENDO RADILLA PACHECO VS. MEXICO</a:t>
            </a:r>
          </a:p>
          <a:p>
            <a:pPr algn="ctr"/>
            <a:endParaRPr lang="es-MX" sz="2400" b="1" dirty="0">
              <a:solidFill>
                <a:schemeClr val="accent1">
                  <a:lumMod val="75000"/>
                </a:schemeClr>
              </a:solidFill>
              <a:latin typeface="Aptos Display" panose="020B0004020202020204" pitchFamily="34" charset="0"/>
            </a:endParaRPr>
          </a:p>
          <a:p>
            <a:pPr marL="285750" indent="-285750" algn="just">
              <a:buFont typeface="Arial" panose="020B0604020202020204" pitchFamily="34" charset="0"/>
              <a:buChar char="•"/>
            </a:pPr>
            <a:r>
              <a:rPr lang="es-MX" dirty="0">
                <a:solidFill>
                  <a:schemeClr val="accent1">
                    <a:lumMod val="75000"/>
                  </a:schemeClr>
                </a:solidFill>
                <a:latin typeface="Aptos Display" panose="020B0004020202020204" pitchFamily="34" charset="0"/>
              </a:rPr>
              <a:t>Desaparición forzada 1974 durante la “Guerra sucia” en el Estado de Guerrero</a:t>
            </a:r>
          </a:p>
          <a:p>
            <a:pPr marL="285750" indent="-285750" algn="just">
              <a:buFont typeface="Arial" panose="020B0604020202020204" pitchFamily="34" charset="0"/>
              <a:buChar char="•"/>
            </a:pPr>
            <a:r>
              <a:rPr lang="es-MX" dirty="0">
                <a:solidFill>
                  <a:schemeClr val="accent1">
                    <a:lumMod val="75000"/>
                  </a:schemeClr>
                </a:solidFill>
                <a:latin typeface="Aptos Display" panose="020B0004020202020204" pitchFamily="34" charset="0"/>
              </a:rPr>
              <a:t>Denuncia  a través de la Comisión Interamericana de los Derechos Humanos en 2001 y remitida a la Corte 2008. </a:t>
            </a:r>
          </a:p>
          <a:p>
            <a:pPr marL="285750" indent="-285750" algn="just">
              <a:buFont typeface="Arial" panose="020B0604020202020204" pitchFamily="34" charset="0"/>
              <a:buChar char="•"/>
            </a:pPr>
            <a:r>
              <a:rPr lang="es-MX" b="1" dirty="0">
                <a:solidFill>
                  <a:schemeClr val="accent1">
                    <a:lumMod val="75000"/>
                  </a:schemeClr>
                </a:solidFill>
                <a:latin typeface="Aptos Display" panose="020B0004020202020204" pitchFamily="34" charset="0"/>
              </a:rPr>
              <a:t>Primer</a:t>
            </a:r>
            <a:r>
              <a:rPr lang="es-MX" dirty="0">
                <a:solidFill>
                  <a:schemeClr val="accent1">
                    <a:lumMod val="75000"/>
                  </a:schemeClr>
                </a:solidFill>
                <a:latin typeface="Aptos Display" panose="020B0004020202020204" pitchFamily="34" charset="0"/>
              </a:rPr>
              <a:t> </a:t>
            </a:r>
            <a:r>
              <a:rPr lang="es-MX" b="1" dirty="0">
                <a:solidFill>
                  <a:schemeClr val="accent1">
                    <a:lumMod val="75000"/>
                  </a:schemeClr>
                </a:solidFill>
                <a:latin typeface="Aptos Display" panose="020B0004020202020204" pitchFamily="34" charset="0"/>
              </a:rPr>
              <a:t>condena</a:t>
            </a:r>
            <a:r>
              <a:rPr lang="es-MX" dirty="0">
                <a:solidFill>
                  <a:schemeClr val="accent1">
                    <a:lumMod val="75000"/>
                  </a:schemeClr>
                </a:solidFill>
                <a:latin typeface="Aptos Display" panose="020B0004020202020204" pitchFamily="34" charset="0"/>
              </a:rPr>
              <a:t> al Estado Mexicano por violaciones de derechos humanos.</a:t>
            </a:r>
          </a:p>
          <a:p>
            <a:pPr marL="285750" indent="-285750" algn="just">
              <a:buFont typeface="Arial" panose="020B0604020202020204" pitchFamily="34" charset="0"/>
              <a:buChar char="•"/>
            </a:pPr>
            <a:r>
              <a:rPr lang="es-MX" dirty="0">
                <a:solidFill>
                  <a:schemeClr val="accent1">
                    <a:lumMod val="75000"/>
                  </a:schemeClr>
                </a:solidFill>
                <a:latin typeface="Aptos Display" panose="020B0004020202020204" pitchFamily="34" charset="0"/>
              </a:rPr>
              <a:t>Como parte de la condena, se generó la </a:t>
            </a:r>
            <a:r>
              <a:rPr lang="es-MX" b="1" dirty="0">
                <a:solidFill>
                  <a:schemeClr val="accent1">
                    <a:lumMod val="75000"/>
                  </a:schemeClr>
                </a:solidFill>
                <a:latin typeface="Aptos Display" panose="020B0004020202020204" pitchFamily="34" charset="0"/>
              </a:rPr>
              <a:t>Reforma Constitucional de 2011</a:t>
            </a:r>
            <a:r>
              <a:rPr lang="es-MX" dirty="0">
                <a:solidFill>
                  <a:schemeClr val="accent1">
                    <a:lumMod val="75000"/>
                  </a:schemeClr>
                </a:solidFill>
                <a:latin typeface="Aptos Display" panose="020B0004020202020204" pitchFamily="34" charset="0"/>
              </a:rPr>
              <a:t>, en materia de Derechos Humanos, relacionada con el expediente varios 912/2010.</a:t>
            </a:r>
          </a:p>
          <a:p>
            <a:pPr marL="285750" indent="-285750" algn="just">
              <a:buFont typeface="Arial" panose="020B0604020202020204" pitchFamily="34" charset="0"/>
              <a:buChar char="•"/>
            </a:pPr>
            <a:r>
              <a:rPr lang="es-MX" dirty="0">
                <a:solidFill>
                  <a:schemeClr val="accent1">
                    <a:lumMod val="75000"/>
                  </a:schemeClr>
                </a:solidFill>
                <a:latin typeface="Aptos Display" panose="020B0004020202020204" pitchFamily="34" charset="0"/>
              </a:rPr>
              <a:t>Se acreditó la responsabilidad de violaciones de los derechos a las garantía judiciales y a la protección judicial, reconocidos en los artículos 8.1 y  25.1 de la Convención Interamericana sobre Derechos Humanos.</a:t>
            </a:r>
          </a:p>
          <a:p>
            <a:pPr algn="just"/>
            <a:endParaRPr lang="es-MX" dirty="0">
              <a:solidFill>
                <a:schemeClr val="accent1">
                  <a:lumMod val="75000"/>
                </a:schemeClr>
              </a:solidFill>
              <a:latin typeface="Aptos Display" panose="020B0004020202020204" pitchFamily="34" charset="0"/>
            </a:endParaRPr>
          </a:p>
          <a:p>
            <a:pPr algn="just"/>
            <a:endParaRPr lang="es-MX" dirty="0">
              <a:solidFill>
                <a:schemeClr val="accent1">
                  <a:lumMod val="75000"/>
                </a:schemeClr>
              </a:solidFill>
              <a:latin typeface="Aptos Display" panose="020B0004020202020204" pitchFamily="34" charset="0"/>
            </a:endParaRPr>
          </a:p>
          <a:p>
            <a:pPr algn="just"/>
            <a:r>
              <a:rPr lang="es-MX" sz="1200" dirty="0">
                <a:solidFill>
                  <a:schemeClr val="accent1">
                    <a:lumMod val="75000"/>
                  </a:schemeClr>
                </a:solidFill>
                <a:latin typeface="Aptos Display" panose="020B0004020202020204" pitchFamily="34" charset="0"/>
              </a:rPr>
              <a:t>                                                                                                          https://www.corteidh.or.cr/ver_ficha_tecnica.cfm?nId_Ficha=360&amp;lang=es</a:t>
            </a:r>
          </a:p>
          <a:p>
            <a:pPr marL="285750" indent="-285750" algn="ctr">
              <a:buFont typeface="Arial" panose="020B0604020202020204" pitchFamily="34" charset="0"/>
              <a:buChar char="•"/>
            </a:pPr>
            <a:endParaRPr lang="es-MX" dirty="0">
              <a:solidFill>
                <a:schemeClr val="accent1">
                  <a:lumMod val="75000"/>
                </a:schemeClr>
              </a:solidFill>
              <a:latin typeface="Aptos Display" panose="020B0004020202020204" pitchFamily="34" charset="0"/>
            </a:endParaRPr>
          </a:p>
        </p:txBody>
      </p:sp>
    </p:spTree>
    <p:extLst>
      <p:ext uri="{BB962C8B-B14F-4D97-AF65-F5344CB8AC3E}">
        <p14:creationId xmlns:p14="http://schemas.microsoft.com/office/powerpoint/2010/main" val="1103074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ADCD445-E3C2-BAB0-C8DD-B0E974AA9B3E}"/>
              </a:ext>
            </a:extLst>
          </p:cNvPr>
          <p:cNvPicPr>
            <a:picLocks noChangeAspect="1"/>
          </p:cNvPicPr>
          <p:nvPr/>
        </p:nvPicPr>
        <p:blipFill>
          <a:blip r:embed="rId2"/>
          <a:stretch>
            <a:fillRect/>
          </a:stretch>
        </p:blipFill>
        <p:spPr>
          <a:xfrm>
            <a:off x="0" y="0"/>
            <a:ext cx="12192000" cy="6857999"/>
          </a:xfrm>
          <a:prstGeom prst="rect">
            <a:avLst/>
          </a:prstGeom>
        </p:spPr>
      </p:pic>
      <p:sp>
        <p:nvSpPr>
          <p:cNvPr id="5" name="CuadroTexto 4">
            <a:extLst>
              <a:ext uri="{FF2B5EF4-FFF2-40B4-BE49-F238E27FC236}">
                <a16:creationId xmlns="" xmlns:a16="http://schemas.microsoft.com/office/drawing/2014/main" id="{8AC90E25-62C4-27DF-5073-508627649AB1}"/>
              </a:ext>
            </a:extLst>
          </p:cNvPr>
          <p:cNvSpPr txBox="1"/>
          <p:nvPr/>
        </p:nvSpPr>
        <p:spPr>
          <a:xfrm>
            <a:off x="457200" y="1132114"/>
            <a:ext cx="10831285" cy="4708981"/>
          </a:xfrm>
          <a:prstGeom prst="rect">
            <a:avLst/>
          </a:prstGeom>
          <a:noFill/>
        </p:spPr>
        <p:txBody>
          <a:bodyPr wrap="square" rtlCol="0">
            <a:spAutoFit/>
          </a:bodyPr>
          <a:lstStyle/>
          <a:p>
            <a:pPr>
              <a:defRPr/>
            </a:pPr>
            <a:r>
              <a:rPr kumimoji="0" lang="es-MX" sz="1800" b="1" i="0" u="none" strike="noStrike" kern="1200" cap="none" spc="0" normalizeH="0" baseline="0" noProof="0" dirty="0">
                <a:ln>
                  <a:noFill/>
                </a:ln>
                <a:solidFill>
                  <a:srgbClr val="4472C4">
                    <a:lumMod val="75000"/>
                  </a:srgbClr>
                </a:solidFill>
                <a:effectLst/>
                <a:uLnTx/>
                <a:uFillTx/>
                <a:latin typeface="Aptos Display" panose="020B0004020202020204" pitchFamily="34" charset="0"/>
                <a:ea typeface="+mn-ea"/>
                <a:cs typeface="+mn-cs"/>
              </a:rPr>
              <a:t>2. CASO:  GONZALEZ Y </a:t>
            </a:r>
            <a:r>
              <a:rPr lang="es-MX" b="1" dirty="0">
                <a:solidFill>
                  <a:srgbClr val="4472C4">
                    <a:lumMod val="75000"/>
                  </a:srgbClr>
                </a:solidFill>
                <a:latin typeface="Aptos Display" panose="020B0004020202020204" pitchFamily="34" charset="0"/>
              </a:rPr>
              <a:t>OTRAS (Campo Algodonero) </a:t>
            </a:r>
            <a:r>
              <a:rPr kumimoji="0" lang="es-MX" sz="1800" b="1" i="0" u="none" strike="noStrike" kern="1200" cap="none" spc="0" normalizeH="0" baseline="0" noProof="0" dirty="0">
                <a:ln>
                  <a:noFill/>
                </a:ln>
                <a:solidFill>
                  <a:srgbClr val="4472C4">
                    <a:lumMod val="75000"/>
                  </a:srgbClr>
                </a:solidFill>
                <a:effectLst/>
                <a:uLnTx/>
                <a:uFillTx/>
                <a:latin typeface="Aptos Display" panose="020B0004020202020204" pitchFamily="34" charset="0"/>
                <a:ea typeface="+mn-ea"/>
                <a:cs typeface="+mn-cs"/>
              </a:rPr>
              <a:t>VS. MEXICO</a:t>
            </a:r>
          </a:p>
          <a:p>
            <a:pPr>
              <a:defRPr/>
            </a:pPr>
            <a:endParaRPr kumimoji="0" lang="es-MX" sz="1800" b="1" i="0" u="none" strike="noStrike" kern="1200" cap="none" spc="0" normalizeH="0" baseline="0" noProof="0" dirty="0">
              <a:ln>
                <a:noFill/>
              </a:ln>
              <a:solidFill>
                <a:srgbClr val="4472C4">
                  <a:lumMod val="75000"/>
                </a:srgbClr>
              </a:solidFill>
              <a:effectLst/>
              <a:uLnTx/>
              <a:uFillTx/>
              <a:latin typeface="Aptos Display" panose="020B0004020202020204" pitchFamily="34" charset="0"/>
              <a:ea typeface="+mn-ea"/>
              <a:cs typeface="+mn-cs"/>
            </a:endParaRPr>
          </a:p>
          <a:p>
            <a:pPr>
              <a:defRPr/>
            </a:pPr>
            <a:endParaRPr lang="es-MX" b="1" dirty="0">
              <a:solidFill>
                <a:srgbClr val="4472C4">
                  <a:lumMod val="75000"/>
                </a:srgbClr>
              </a:solidFill>
              <a:latin typeface="Aptos Display" panose="020B0004020202020204" pitchFamily="34" charset="0"/>
            </a:endParaRPr>
          </a:p>
          <a:p>
            <a:pPr marL="285750" indent="-285750" algn="just">
              <a:buFont typeface="Arial" panose="020B0604020202020204" pitchFamily="34" charset="0"/>
              <a:buChar char="•"/>
              <a:defRPr/>
            </a:pPr>
            <a:r>
              <a:rPr lang="es-MX" dirty="0">
                <a:solidFill>
                  <a:srgbClr val="4472C4">
                    <a:lumMod val="75000"/>
                  </a:srgbClr>
                </a:solidFill>
                <a:latin typeface="Aptos Display" panose="020B0004020202020204" pitchFamily="34" charset="0"/>
              </a:rPr>
              <a:t>Desaparición y muerte de mujeres</a:t>
            </a:r>
            <a:r>
              <a:rPr lang="es-MX" b="1" dirty="0">
                <a:solidFill>
                  <a:srgbClr val="4472C4">
                    <a:lumMod val="75000"/>
                  </a:srgbClr>
                </a:solidFill>
                <a:latin typeface="Aptos Display" panose="020B0004020202020204" pitchFamily="34" charset="0"/>
              </a:rPr>
              <a:t> </a:t>
            </a:r>
            <a:r>
              <a:rPr lang="es-MX" dirty="0">
                <a:solidFill>
                  <a:srgbClr val="4472C4">
                    <a:lumMod val="75000"/>
                  </a:srgbClr>
                </a:solidFill>
                <a:latin typeface="Aptos Display" panose="020B0004020202020204" pitchFamily="34" charset="0"/>
              </a:rPr>
              <a:t>jóvenes trabajadoras en maquilas ubicadas en Ciudad Juarez, Chihuahua, México, en noviembre 2001; generada por un </a:t>
            </a:r>
            <a:r>
              <a:rPr lang="es-MX" b="1" dirty="0">
                <a:solidFill>
                  <a:srgbClr val="4472C4">
                    <a:lumMod val="75000"/>
                  </a:srgbClr>
                </a:solidFill>
                <a:latin typeface="Aptos Display" panose="020B0004020202020204" pitchFamily="34" charset="0"/>
              </a:rPr>
              <a:t>patrón de violencia de género.</a:t>
            </a:r>
          </a:p>
          <a:p>
            <a:pPr marL="285750" indent="-285750" algn="just">
              <a:buFont typeface="Arial" panose="020B0604020202020204" pitchFamily="34" charset="0"/>
              <a:buChar char="•"/>
              <a:defRPr/>
            </a:pPr>
            <a:r>
              <a:rPr lang="es-MX" dirty="0">
                <a:solidFill>
                  <a:srgbClr val="4472C4">
                    <a:lumMod val="75000"/>
                  </a:srgbClr>
                </a:solidFill>
                <a:latin typeface="Aptos Display" panose="020B0004020202020204" pitchFamily="34" charset="0"/>
              </a:rPr>
              <a:t>Ante la falta de respuesta de las autoridades frente a las desapariciones, de debida diligencia en la investigación,  la denegación de justicia y reparación adecuada, familiares acudieron a instancias internacionales.</a:t>
            </a:r>
          </a:p>
          <a:p>
            <a:pPr marL="285750" indent="-285750" algn="just">
              <a:buFont typeface="Arial" panose="020B0604020202020204" pitchFamily="34" charset="0"/>
              <a:buChar char="•"/>
              <a:defRPr/>
            </a:pPr>
            <a:r>
              <a:rPr lang="es-MX" dirty="0">
                <a:solidFill>
                  <a:srgbClr val="4472C4">
                    <a:lumMod val="75000"/>
                  </a:srgbClr>
                </a:solidFill>
                <a:latin typeface="Aptos Display" panose="020B0004020202020204" pitchFamily="34" charset="0"/>
              </a:rPr>
              <a:t>El 16 de noviembre de 2009 se emitió sentencia </a:t>
            </a:r>
            <a:r>
              <a:rPr lang="es-MX" dirty="0">
                <a:solidFill>
                  <a:schemeClr val="accent1">
                    <a:lumMod val="75000"/>
                  </a:schemeClr>
                </a:solidFill>
                <a:latin typeface="Aptos Display" panose="020B0004020202020204" pitchFamily="34" charset="0"/>
              </a:rPr>
              <a:t>de responsabilidad en contra del Estado Mexicano, y entre las medidas de reparación se condeno a: adoptar todas las medidas judiciales y administrativas necesarias con el fin de completar la investigación, localizar, juzgar y sancionar a los autores intelectuales e informar los resultados.</a:t>
            </a:r>
          </a:p>
          <a:p>
            <a:pPr marL="285750" indent="-285750" algn="just">
              <a:buFont typeface="Arial" panose="020B0604020202020204" pitchFamily="34" charset="0"/>
              <a:buChar char="•"/>
              <a:defRPr/>
            </a:pPr>
            <a:r>
              <a:rPr lang="es-MX" dirty="0">
                <a:solidFill>
                  <a:schemeClr val="accent1">
                    <a:lumMod val="75000"/>
                  </a:schemeClr>
                </a:solidFill>
                <a:latin typeface="Aptos Display" panose="020B0004020202020204" pitchFamily="34" charset="0"/>
              </a:rPr>
              <a:t>Para atender las medidas de reparación de este y otros asuntos, en 2013, la SCJN publicó la primera edición del </a:t>
            </a:r>
            <a:r>
              <a:rPr lang="es-MX" b="1" i="1" dirty="0">
                <a:solidFill>
                  <a:schemeClr val="accent1">
                    <a:lumMod val="75000"/>
                  </a:schemeClr>
                </a:solidFill>
                <a:latin typeface="Aptos Display" panose="020B0004020202020204" pitchFamily="34" charset="0"/>
              </a:rPr>
              <a:t>PROTOCOLO PARA JUZGAR CON PERSPECTIVA DE GÉNERO, QUE INCORPORÓ LA CATEGORÍA DE GÉNERO  </a:t>
            </a:r>
            <a:r>
              <a:rPr lang="es-MX" dirty="0">
                <a:solidFill>
                  <a:schemeClr val="accent1">
                    <a:lumMod val="75000"/>
                  </a:schemeClr>
                </a:solidFill>
                <a:latin typeface="Aptos Display" panose="020B0004020202020204" pitchFamily="34" charset="0"/>
              </a:rPr>
              <a:t>al análisis de la cuestión litigiosa.</a:t>
            </a:r>
          </a:p>
          <a:p>
            <a:pPr marL="285750" indent="-285750">
              <a:buFont typeface="Arial" panose="020B0604020202020204" pitchFamily="34" charset="0"/>
              <a:buChar char="•"/>
              <a:defRPr/>
            </a:pPr>
            <a:endParaRPr lang="es-MX" dirty="0">
              <a:solidFill>
                <a:schemeClr val="accent1">
                  <a:lumMod val="75000"/>
                </a:schemeClr>
              </a:solidFill>
              <a:latin typeface="Aptos Display" panose="020B0004020202020204" pitchFamily="34" charset="0"/>
            </a:endParaRPr>
          </a:p>
          <a:p>
            <a:pPr marL="285750" indent="-285750">
              <a:buFont typeface="Arial" panose="020B0604020202020204" pitchFamily="34" charset="0"/>
              <a:buChar char="•"/>
              <a:defRPr/>
            </a:pPr>
            <a:endParaRPr lang="es-MX" dirty="0">
              <a:solidFill>
                <a:schemeClr val="accent1">
                  <a:lumMod val="75000"/>
                </a:schemeClr>
              </a:solidFill>
              <a:latin typeface="Aptos Display" panose="020B0004020202020204" pitchFamily="34" charset="0"/>
            </a:endParaRPr>
          </a:p>
          <a:p>
            <a:pPr lvl="0" algn="ctr">
              <a:defRPr/>
            </a:pPr>
            <a:r>
              <a:rPr lang="es-MX" sz="1200" dirty="0">
                <a:solidFill>
                  <a:srgbClr val="4472C4">
                    <a:lumMod val="75000"/>
                  </a:srgbClr>
                </a:solidFill>
                <a:latin typeface="Aptos Display" panose="020B0004020202020204" pitchFamily="34" charset="0"/>
              </a:rPr>
              <a:t>https://www.corteidh.or.cr/docs/casos/articulos/seriec_205_esp.pdf</a:t>
            </a:r>
            <a:endParaRPr kumimoji="0" lang="es-MX" sz="1200" i="0" u="none" strike="noStrike" kern="1200" cap="none" spc="0" normalizeH="0" baseline="0" noProof="0" dirty="0">
              <a:ln>
                <a:noFill/>
              </a:ln>
              <a:solidFill>
                <a:srgbClr val="4472C4">
                  <a:lumMod val="75000"/>
                </a:srgbClr>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3647047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E79DA3AE-B71A-F780-AAA8-2C263BC39D0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CuadroTexto 3">
            <a:extLst>
              <a:ext uri="{FF2B5EF4-FFF2-40B4-BE49-F238E27FC236}">
                <a16:creationId xmlns="" xmlns:a16="http://schemas.microsoft.com/office/drawing/2014/main" id="{E2A10E63-1C7C-8B09-CA9F-27F0AB4989D5}"/>
              </a:ext>
            </a:extLst>
          </p:cNvPr>
          <p:cNvSpPr txBox="1"/>
          <p:nvPr/>
        </p:nvSpPr>
        <p:spPr>
          <a:xfrm>
            <a:off x="566056" y="1208314"/>
            <a:ext cx="10918373" cy="4154984"/>
          </a:xfrm>
          <a:prstGeom prst="rect">
            <a:avLst/>
          </a:prstGeom>
          <a:noFill/>
        </p:spPr>
        <p:txBody>
          <a:bodyPr wrap="square" rtlCol="0">
            <a:spAutoFit/>
          </a:bodyPr>
          <a:lstStyle/>
          <a:p>
            <a:pPr algn="ctr"/>
            <a:r>
              <a:rPr lang="es-MX" sz="2400" b="1" dirty="0">
                <a:solidFill>
                  <a:schemeClr val="accent1">
                    <a:lumMod val="75000"/>
                  </a:schemeClr>
                </a:solidFill>
              </a:rPr>
              <a:t>PRINCIPIO DE IGUALDAD Y NO DISCRIMINACIÓN</a:t>
            </a:r>
          </a:p>
          <a:p>
            <a:pPr algn="ctr"/>
            <a:endParaRPr lang="es-MX" sz="2400" b="1" dirty="0">
              <a:solidFill>
                <a:schemeClr val="accent1">
                  <a:lumMod val="75000"/>
                </a:schemeClr>
              </a:solidFill>
            </a:endParaRPr>
          </a:p>
          <a:p>
            <a:pPr algn="just"/>
            <a:r>
              <a:rPr lang="es-MX" dirty="0" smtClean="0">
                <a:solidFill>
                  <a:schemeClr val="accent1">
                    <a:lumMod val="75000"/>
                  </a:schemeClr>
                </a:solidFill>
              </a:rPr>
              <a:t>PACTO INTERNACIONAL DE DERECHOS CIVILES Y POLÍTICOS, AL CUAL MÉXICO SE ADHIERE EL 20 DE MAYO DE 1981.</a:t>
            </a:r>
            <a:endParaRPr lang="es-MX" dirty="0">
              <a:solidFill>
                <a:schemeClr val="accent1">
                  <a:lumMod val="75000"/>
                </a:schemeClr>
              </a:solidFill>
            </a:endParaRPr>
          </a:p>
          <a:p>
            <a:pPr algn="just"/>
            <a:endParaRPr lang="es-MX" dirty="0">
              <a:solidFill>
                <a:schemeClr val="accent1">
                  <a:lumMod val="75000"/>
                </a:schemeClr>
              </a:solidFill>
            </a:endParaRPr>
          </a:p>
          <a:p>
            <a:pPr algn="just"/>
            <a:r>
              <a:rPr lang="es-MX" b="1" i="1" dirty="0">
                <a:solidFill>
                  <a:schemeClr val="accent1">
                    <a:lumMod val="75000"/>
                  </a:schemeClr>
                </a:solidFill>
              </a:rPr>
              <a:t>“Art. 26</a:t>
            </a:r>
            <a:r>
              <a:rPr lang="es-MX" i="1" dirty="0">
                <a:solidFill>
                  <a:schemeClr val="accent1">
                    <a:lumMod val="75000"/>
                  </a:schemeClr>
                </a:solidFill>
              </a:rPr>
              <a:t>. Todas las personas </a:t>
            </a:r>
            <a:r>
              <a:rPr lang="es-MX" b="1" i="1" dirty="0">
                <a:solidFill>
                  <a:schemeClr val="accent1">
                    <a:lumMod val="75000"/>
                  </a:schemeClr>
                </a:solidFill>
              </a:rPr>
              <a:t>son</a:t>
            </a:r>
            <a:r>
              <a:rPr lang="es-MX" i="1" dirty="0">
                <a:solidFill>
                  <a:schemeClr val="accent1">
                    <a:lumMod val="75000"/>
                  </a:schemeClr>
                </a:solidFill>
              </a:rPr>
              <a:t> </a:t>
            </a:r>
            <a:r>
              <a:rPr lang="es-MX" b="1" u="sng" dirty="0">
                <a:solidFill>
                  <a:schemeClr val="accent1">
                    <a:lumMod val="75000"/>
                  </a:schemeClr>
                </a:solidFill>
              </a:rPr>
              <a:t>iguales</a:t>
            </a:r>
            <a:r>
              <a:rPr lang="es-MX" u="sng" dirty="0">
                <a:solidFill>
                  <a:schemeClr val="accent1">
                    <a:lumMod val="75000"/>
                  </a:schemeClr>
                </a:solidFill>
              </a:rPr>
              <a:t> a</a:t>
            </a:r>
            <a:r>
              <a:rPr lang="es-MX" i="1" u="sng" dirty="0">
                <a:solidFill>
                  <a:schemeClr val="accent1">
                    <a:lumMod val="75000"/>
                  </a:schemeClr>
                </a:solidFill>
              </a:rPr>
              <a:t>nte la ley </a:t>
            </a:r>
            <a:r>
              <a:rPr lang="es-MX" i="1" dirty="0">
                <a:solidFill>
                  <a:schemeClr val="accent1">
                    <a:lumMod val="75000"/>
                  </a:schemeClr>
                </a:solidFill>
              </a:rPr>
              <a:t>y tienen derecho sin discriminación a </a:t>
            </a:r>
            <a:r>
              <a:rPr lang="es-MX" b="1" i="1" u="sng" dirty="0">
                <a:solidFill>
                  <a:schemeClr val="accent1">
                    <a:lumMod val="75000"/>
                  </a:schemeClr>
                </a:solidFill>
              </a:rPr>
              <a:t>igual</a:t>
            </a:r>
            <a:r>
              <a:rPr lang="es-MX" i="1" u="sng" dirty="0">
                <a:solidFill>
                  <a:schemeClr val="accent1">
                    <a:lumMod val="75000"/>
                  </a:schemeClr>
                </a:solidFill>
              </a:rPr>
              <a:t> protección de la ley.</a:t>
            </a:r>
            <a:r>
              <a:rPr lang="es-MX" i="1" dirty="0">
                <a:solidFill>
                  <a:schemeClr val="accent1">
                    <a:lumMod val="75000"/>
                  </a:schemeClr>
                </a:solidFill>
              </a:rPr>
              <a:t> A este respecto, la ley prohibirá toda discriminación y garantizará a todas las personas protección igual y efectiva contra cualquier discriminación por motivo de raza, color, sexo, idioma, religión, opiniones políticas o de cualquier índole, origen nacional o social, posición económica, nacimiento o cualquier otra condición social.”</a:t>
            </a:r>
          </a:p>
          <a:p>
            <a:pPr algn="just"/>
            <a:r>
              <a:rPr lang="es-MX" i="1" dirty="0">
                <a:solidFill>
                  <a:schemeClr val="accent1">
                    <a:lumMod val="75000"/>
                  </a:schemeClr>
                </a:solidFill>
              </a:rPr>
              <a:t> </a:t>
            </a:r>
          </a:p>
          <a:p>
            <a:pPr algn="just"/>
            <a:r>
              <a:rPr lang="es-MX" dirty="0">
                <a:solidFill>
                  <a:schemeClr val="accent1">
                    <a:lumMod val="75000"/>
                  </a:schemeClr>
                </a:solidFill>
              </a:rPr>
              <a:t>Las </a:t>
            </a:r>
            <a:r>
              <a:rPr lang="es-MX" b="1" i="1" dirty="0">
                <a:solidFill>
                  <a:schemeClr val="accent1">
                    <a:lumMod val="75000"/>
                  </a:schemeClr>
                </a:solidFill>
              </a:rPr>
              <a:t>categorías sospechosas</a:t>
            </a:r>
            <a:r>
              <a:rPr lang="es-MX" dirty="0">
                <a:solidFill>
                  <a:schemeClr val="accent1">
                    <a:lumMod val="75000"/>
                  </a:schemeClr>
                </a:solidFill>
              </a:rPr>
              <a:t>, ahí consignadas permiten diferenciar a las personas que ante su especial situación y pertenencia a esos grupos, tienen mayor riesgo de ver vulnerados sus derechos y se convierten en </a:t>
            </a:r>
            <a:r>
              <a:rPr lang="es-MX" b="1" i="1" dirty="0">
                <a:solidFill>
                  <a:schemeClr val="accent1">
                    <a:lumMod val="75000"/>
                  </a:schemeClr>
                </a:solidFill>
              </a:rPr>
              <a:t>grupos vulnerables, </a:t>
            </a:r>
            <a:r>
              <a:rPr lang="es-MX" dirty="0">
                <a:solidFill>
                  <a:schemeClr val="accent1">
                    <a:lumMod val="75000"/>
                  </a:schemeClr>
                </a:solidFill>
              </a:rPr>
              <a:t>ante su condición asimétrica de poder frente a la generalidad de la sociedad.</a:t>
            </a:r>
          </a:p>
          <a:p>
            <a:pPr algn="just"/>
            <a:endParaRPr lang="es-MX" dirty="0">
              <a:solidFill>
                <a:schemeClr val="accent1">
                  <a:lumMod val="75000"/>
                </a:schemeClr>
              </a:solidFill>
            </a:endParaRPr>
          </a:p>
          <a:p>
            <a:pPr algn="just"/>
            <a:endParaRPr lang="es-MX" dirty="0">
              <a:solidFill>
                <a:schemeClr val="accent1">
                  <a:lumMod val="75000"/>
                </a:schemeClr>
              </a:solidFill>
            </a:endParaRPr>
          </a:p>
        </p:txBody>
      </p:sp>
    </p:spTree>
    <p:extLst>
      <p:ext uri="{BB962C8B-B14F-4D97-AF65-F5344CB8AC3E}">
        <p14:creationId xmlns:p14="http://schemas.microsoft.com/office/powerpoint/2010/main" val="632231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CF3FCC69-9352-754A-63DA-EA145CBA571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CuadroTexto 3">
            <a:extLst>
              <a:ext uri="{FF2B5EF4-FFF2-40B4-BE49-F238E27FC236}">
                <a16:creationId xmlns="" xmlns:a16="http://schemas.microsoft.com/office/drawing/2014/main" id="{B0F711C5-DF89-1A8C-4A78-54EF04C4A288}"/>
              </a:ext>
            </a:extLst>
          </p:cNvPr>
          <p:cNvSpPr txBox="1"/>
          <p:nvPr/>
        </p:nvSpPr>
        <p:spPr>
          <a:xfrm>
            <a:off x="402771" y="1186543"/>
            <a:ext cx="10983686" cy="6001643"/>
          </a:xfrm>
          <a:prstGeom prst="rect">
            <a:avLst/>
          </a:prstGeom>
          <a:noFill/>
        </p:spPr>
        <p:txBody>
          <a:bodyPr wrap="square" rtlCol="0">
            <a:spAutoFit/>
          </a:bodyPr>
          <a:lstStyle/>
          <a:p>
            <a:pPr algn="ctr"/>
            <a:endParaRPr lang="es-MX" sz="2400" b="1" dirty="0">
              <a:solidFill>
                <a:schemeClr val="accent1">
                  <a:lumMod val="75000"/>
                </a:schemeClr>
              </a:solidFill>
              <a:latin typeface="Aptos Display" panose="020B0004020202020204" pitchFamily="34" charset="0"/>
            </a:endParaRPr>
          </a:p>
          <a:p>
            <a:pPr algn="just"/>
            <a:r>
              <a:rPr lang="es-MX" dirty="0" smtClean="0">
                <a:solidFill>
                  <a:schemeClr val="accent1">
                    <a:lumMod val="75000"/>
                  </a:schemeClr>
                </a:solidFill>
                <a:latin typeface="Aptos Display" panose="020B0004020202020204" pitchFamily="34" charset="0"/>
              </a:rPr>
              <a:t>CONSTITUCIÓN POLÍTICA DE LOS ESTADOS UNIDOS MEXICANOS.</a:t>
            </a:r>
            <a:endParaRPr lang="es-MX" dirty="0">
              <a:solidFill>
                <a:schemeClr val="accent1">
                  <a:lumMod val="75000"/>
                </a:schemeClr>
              </a:solidFill>
              <a:latin typeface="Aptos Display" panose="020B0004020202020204" pitchFamily="34" charset="0"/>
            </a:endParaRPr>
          </a:p>
          <a:p>
            <a:pPr algn="just"/>
            <a:endParaRPr lang="es-MX" dirty="0">
              <a:solidFill>
                <a:schemeClr val="accent1">
                  <a:lumMod val="75000"/>
                </a:schemeClr>
              </a:solidFill>
              <a:latin typeface="Aptos Display" panose="020B0004020202020204" pitchFamily="34" charset="0"/>
            </a:endParaRPr>
          </a:p>
          <a:p>
            <a:pPr algn="just"/>
            <a:r>
              <a:rPr lang="es-MX" dirty="0">
                <a:solidFill>
                  <a:schemeClr val="accent1">
                    <a:lumMod val="75000"/>
                  </a:schemeClr>
                </a:solidFill>
                <a:latin typeface="Aptos Display" panose="020B0004020202020204" pitchFamily="34" charset="0"/>
              </a:rPr>
              <a:t> </a:t>
            </a:r>
            <a:r>
              <a:rPr lang="es-MX" b="1" dirty="0">
                <a:solidFill>
                  <a:schemeClr val="accent1">
                    <a:lumMod val="75000"/>
                  </a:schemeClr>
                </a:solidFill>
                <a:latin typeface="Aptos Display" panose="020B0004020202020204" pitchFamily="34" charset="0"/>
              </a:rPr>
              <a:t>Artículo 1o. </a:t>
            </a:r>
            <a:r>
              <a:rPr lang="es-MX" dirty="0">
                <a:solidFill>
                  <a:schemeClr val="accent1">
                    <a:lumMod val="75000"/>
                  </a:schemeClr>
                </a:solidFill>
                <a:latin typeface="Aptos Display" panose="020B0004020202020204" pitchFamily="34" charset="0"/>
              </a:rPr>
              <a:t>En los Estados Unidos Mexicanos todas las personas gozarán de los derechos humanos reconocidos en esta Constitución y en los tratados internacionales de los que el Estado Mexicano sea parte, así como de las garantías para su protección, cuyo ejercicio no podrá restringirse ni suspenderse, salvo en los casos y bajo las condiciones que esta Constitución establece.</a:t>
            </a:r>
          </a:p>
          <a:p>
            <a:pPr algn="just"/>
            <a:r>
              <a:rPr lang="es-MX" dirty="0">
                <a:solidFill>
                  <a:schemeClr val="accent1">
                    <a:lumMod val="75000"/>
                  </a:schemeClr>
                </a:solidFill>
                <a:latin typeface="Aptos Display" panose="020B0004020202020204" pitchFamily="34" charset="0"/>
              </a:rPr>
              <a:t>…</a:t>
            </a:r>
          </a:p>
          <a:p>
            <a:pPr algn="just"/>
            <a:r>
              <a:rPr lang="es-MX" dirty="0">
                <a:solidFill>
                  <a:schemeClr val="accent1">
                    <a:lumMod val="75000"/>
                  </a:schemeClr>
                </a:solidFill>
                <a:latin typeface="Aptos Display" panose="020B0004020202020204" pitchFamily="34" charset="0"/>
              </a:rPr>
              <a:t>Queda prohibida toda discriminación motivada por origen étnico o nacional, el género, la edad, las discapacidades, la condición social, las condiciones de salud, la religión, las opiniones, las preferencias sexuales, el estado civil o cualquier otra que atente contra la dignidad humana y tenga por objeto anular o menoscabar los derechos y libertades de las personas</a:t>
            </a:r>
          </a:p>
          <a:p>
            <a:pPr algn="just"/>
            <a:endParaRPr lang="es-MX" dirty="0">
              <a:solidFill>
                <a:schemeClr val="accent1">
                  <a:lumMod val="75000"/>
                </a:schemeClr>
              </a:solidFill>
              <a:latin typeface="Aptos Display" panose="020B0004020202020204" pitchFamily="34" charset="0"/>
            </a:endParaRPr>
          </a:p>
          <a:p>
            <a:pPr algn="just"/>
            <a:r>
              <a:rPr lang="es-MX" b="1" dirty="0">
                <a:solidFill>
                  <a:schemeClr val="accent1">
                    <a:lumMod val="75000"/>
                  </a:schemeClr>
                </a:solidFill>
                <a:latin typeface="Aptos Display" panose="020B0004020202020204" pitchFamily="34" charset="0"/>
              </a:rPr>
              <a:t>Artículo 4o.- </a:t>
            </a:r>
            <a:r>
              <a:rPr lang="es-MX" dirty="0">
                <a:solidFill>
                  <a:schemeClr val="accent1">
                    <a:lumMod val="75000"/>
                  </a:schemeClr>
                </a:solidFill>
                <a:latin typeface="Aptos Display" panose="020B0004020202020204" pitchFamily="34" charset="0"/>
              </a:rPr>
              <a:t>La mujer y el hombre son iguales ante la ley. Ésta protegerá la organización y el desarrollo de las familias. El Estado garantizará el goce y ejercicio del derecho a la igualdad sustantiva de las mujeres.</a:t>
            </a:r>
          </a:p>
          <a:p>
            <a:pPr algn="just"/>
            <a:endParaRPr lang="es-MX" dirty="0">
              <a:solidFill>
                <a:schemeClr val="accent1">
                  <a:lumMod val="75000"/>
                </a:schemeClr>
              </a:solidFill>
              <a:latin typeface="Aptos Display" panose="020B0004020202020204" pitchFamily="34" charset="0"/>
            </a:endParaRPr>
          </a:p>
          <a:p>
            <a:pPr algn="ctr"/>
            <a:endParaRPr lang="es-MX" sz="2400" b="1" dirty="0">
              <a:solidFill>
                <a:schemeClr val="accent1">
                  <a:lumMod val="75000"/>
                </a:schemeClr>
              </a:solidFill>
              <a:latin typeface="Aptos Display" panose="020B0004020202020204" pitchFamily="34" charset="0"/>
            </a:endParaRPr>
          </a:p>
          <a:p>
            <a:pPr algn="ctr"/>
            <a:endParaRPr lang="es-MX" sz="2400" b="1" dirty="0">
              <a:solidFill>
                <a:schemeClr val="accent1">
                  <a:lumMod val="75000"/>
                </a:schemeClr>
              </a:solidFill>
              <a:latin typeface="Aptos Display" panose="020B0004020202020204" pitchFamily="34" charset="0"/>
            </a:endParaRPr>
          </a:p>
          <a:p>
            <a:pPr algn="ctr"/>
            <a:endParaRPr lang="es-MX" sz="2400" b="1" dirty="0">
              <a:solidFill>
                <a:schemeClr val="accent1">
                  <a:lumMod val="75000"/>
                </a:schemeClr>
              </a:solidFill>
              <a:latin typeface="Aptos Display" panose="020B0004020202020204" pitchFamily="34" charset="0"/>
            </a:endParaRPr>
          </a:p>
        </p:txBody>
      </p:sp>
    </p:spTree>
    <p:extLst>
      <p:ext uri="{BB962C8B-B14F-4D97-AF65-F5344CB8AC3E}">
        <p14:creationId xmlns:p14="http://schemas.microsoft.com/office/powerpoint/2010/main" val="2856468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551309D7-3514-E506-1BF1-DE48DFA56E7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CuadroTexto 3">
            <a:extLst>
              <a:ext uri="{FF2B5EF4-FFF2-40B4-BE49-F238E27FC236}">
                <a16:creationId xmlns="" xmlns:a16="http://schemas.microsoft.com/office/drawing/2014/main" id="{439F9FD5-4D1F-6633-ABAE-6D4593022935}"/>
              </a:ext>
            </a:extLst>
          </p:cNvPr>
          <p:cNvSpPr txBox="1"/>
          <p:nvPr/>
        </p:nvSpPr>
        <p:spPr>
          <a:xfrm>
            <a:off x="631371" y="925286"/>
            <a:ext cx="10395858" cy="6278642"/>
          </a:xfrm>
          <a:prstGeom prst="rect">
            <a:avLst/>
          </a:prstGeom>
          <a:noFill/>
        </p:spPr>
        <p:txBody>
          <a:bodyPr wrap="square" rtlCol="0">
            <a:spAutoFit/>
          </a:bodyPr>
          <a:lstStyle/>
          <a:p>
            <a:pPr algn="ctr"/>
            <a:r>
              <a:rPr lang="es-MX" sz="2400" b="1" dirty="0">
                <a:solidFill>
                  <a:schemeClr val="accent1">
                    <a:lumMod val="75000"/>
                  </a:schemeClr>
                </a:solidFill>
                <a:latin typeface="Aptos Display" panose="020B0004020202020204" pitchFamily="34" charset="0"/>
              </a:rPr>
              <a:t>DISCRIMINACIÓN</a:t>
            </a:r>
          </a:p>
          <a:p>
            <a:pPr algn="ctr"/>
            <a:endParaRPr lang="es-MX" sz="2400" b="1" dirty="0">
              <a:solidFill>
                <a:schemeClr val="accent1">
                  <a:lumMod val="75000"/>
                </a:schemeClr>
              </a:solidFill>
              <a:latin typeface="Aptos Display" panose="020B0004020202020204" pitchFamily="34" charset="0"/>
            </a:endParaRPr>
          </a:p>
          <a:p>
            <a:pPr algn="just"/>
            <a:r>
              <a:rPr lang="es-MX" dirty="0">
                <a:solidFill>
                  <a:schemeClr val="accent1">
                    <a:lumMod val="75000"/>
                  </a:schemeClr>
                </a:solidFill>
                <a:latin typeface="Aptos Display" panose="020B0004020202020204" pitchFamily="34" charset="0"/>
              </a:rPr>
              <a:t>Es toda </a:t>
            </a:r>
            <a:r>
              <a:rPr lang="es-MX" b="1" dirty="0">
                <a:solidFill>
                  <a:schemeClr val="accent1">
                    <a:lumMod val="75000"/>
                  </a:schemeClr>
                </a:solidFill>
                <a:latin typeface="Aptos Display" panose="020B0004020202020204" pitchFamily="34" charset="0"/>
              </a:rPr>
              <a:t>distinción</a:t>
            </a:r>
            <a:r>
              <a:rPr lang="es-MX" dirty="0">
                <a:solidFill>
                  <a:schemeClr val="accent1">
                    <a:lumMod val="75000"/>
                  </a:schemeClr>
                </a:solidFill>
                <a:latin typeface="Aptos Display" panose="020B0004020202020204" pitchFamily="34" charset="0"/>
              </a:rPr>
              <a:t>, </a:t>
            </a:r>
            <a:r>
              <a:rPr lang="es-MX" b="1" dirty="0">
                <a:solidFill>
                  <a:schemeClr val="accent1">
                    <a:lumMod val="75000"/>
                  </a:schemeClr>
                </a:solidFill>
                <a:latin typeface="Aptos Display" panose="020B0004020202020204" pitchFamily="34" charset="0"/>
              </a:rPr>
              <a:t>exclusión</a:t>
            </a:r>
            <a:r>
              <a:rPr lang="es-MX" dirty="0">
                <a:solidFill>
                  <a:schemeClr val="accent1">
                    <a:lumMod val="75000"/>
                  </a:schemeClr>
                </a:solidFill>
                <a:latin typeface="Aptos Display" panose="020B0004020202020204" pitchFamily="34" charset="0"/>
              </a:rPr>
              <a:t> o </a:t>
            </a:r>
            <a:r>
              <a:rPr lang="es-MX" b="1" dirty="0">
                <a:solidFill>
                  <a:schemeClr val="accent1">
                    <a:lumMod val="75000"/>
                  </a:schemeClr>
                </a:solidFill>
                <a:latin typeface="Aptos Display" panose="020B0004020202020204" pitchFamily="34" charset="0"/>
              </a:rPr>
              <a:t>restricción</a:t>
            </a:r>
            <a:r>
              <a:rPr lang="es-MX" dirty="0">
                <a:solidFill>
                  <a:schemeClr val="accent1">
                    <a:lumMod val="75000"/>
                  </a:schemeClr>
                </a:solidFill>
                <a:latin typeface="Aptos Display" panose="020B0004020202020204" pitchFamily="34" charset="0"/>
              </a:rPr>
              <a:t> que, basada en el origen étnico o nacional, sexo, edad, discapacidad, condición social o económica, condiciones de salud, embarazo, lengua, religión, opiniones, preferencias sexuales, estado civil o cualquier otra tenga por efecto </a:t>
            </a:r>
            <a:r>
              <a:rPr lang="es-MX" b="1" dirty="0">
                <a:solidFill>
                  <a:schemeClr val="accent1">
                    <a:lumMod val="75000"/>
                  </a:schemeClr>
                </a:solidFill>
                <a:latin typeface="Aptos Display" panose="020B0004020202020204" pitchFamily="34" charset="0"/>
              </a:rPr>
              <a:t>impedir o anular el reconocimiento o el ejercicio de los derechos y la igualdad real de oportunidades.</a:t>
            </a: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endParaRPr lang="es-MX" b="1" dirty="0">
              <a:solidFill>
                <a:schemeClr val="accent1">
                  <a:lumMod val="75000"/>
                </a:schemeClr>
              </a:solidFill>
              <a:latin typeface="Aptos Display" panose="020B0004020202020204" pitchFamily="34" charset="0"/>
            </a:endParaRPr>
          </a:p>
          <a:p>
            <a:pPr algn="just"/>
            <a:r>
              <a:rPr lang="es-MX" sz="1200" dirty="0">
                <a:solidFill>
                  <a:schemeClr val="accent1">
                    <a:lumMod val="75000"/>
                  </a:schemeClr>
                </a:solidFill>
                <a:latin typeface="Aptos Display" panose="020B0004020202020204" pitchFamily="34" charset="0"/>
              </a:rPr>
              <a:t>Manual para una impartición interseccional de justicia con perspectiva de género. Suprema Corte de Justicia de la Nación.  Primera Edición 2018. Pag.10.</a:t>
            </a:r>
          </a:p>
          <a:p>
            <a:pPr algn="just"/>
            <a:endParaRPr lang="es-MX" b="1" dirty="0">
              <a:solidFill>
                <a:schemeClr val="accent1">
                  <a:lumMod val="75000"/>
                </a:schemeClr>
              </a:solidFill>
              <a:latin typeface="Aptos Display" panose="020B0004020202020204" pitchFamily="34" charset="0"/>
            </a:endParaRPr>
          </a:p>
          <a:p>
            <a:pPr algn="just"/>
            <a:endParaRPr lang="es-MX" dirty="0">
              <a:solidFill>
                <a:schemeClr val="accent1">
                  <a:lumMod val="75000"/>
                </a:schemeClr>
              </a:solidFill>
              <a:latin typeface="Aptos Display" panose="020B0004020202020204" pitchFamily="34" charset="0"/>
            </a:endParaRPr>
          </a:p>
        </p:txBody>
      </p:sp>
      <p:pic>
        <p:nvPicPr>
          <p:cNvPr id="8" name="Imagen 7" descr="Hablemos de igualdad y equidad">
            <a:extLst>
              <a:ext uri="{FF2B5EF4-FFF2-40B4-BE49-F238E27FC236}">
                <a16:creationId xmlns="" xmlns:a16="http://schemas.microsoft.com/office/drawing/2014/main" id="{3FDA0C3C-4EC8-6711-047D-180F24CF50FA}"/>
              </a:ext>
            </a:extLst>
          </p:cNvPr>
          <p:cNvPicPr>
            <a:picLocks noChangeAspect="1"/>
          </p:cNvPicPr>
          <p:nvPr/>
        </p:nvPicPr>
        <p:blipFill>
          <a:blip r:embed="rId3"/>
          <a:stretch>
            <a:fillRect/>
          </a:stretch>
        </p:blipFill>
        <p:spPr>
          <a:xfrm>
            <a:off x="1850570" y="3254188"/>
            <a:ext cx="7282544" cy="2269564"/>
          </a:xfrm>
          <a:prstGeom prst="rect">
            <a:avLst/>
          </a:prstGeom>
        </p:spPr>
      </p:pic>
    </p:spTree>
    <p:extLst>
      <p:ext uri="{BB962C8B-B14F-4D97-AF65-F5344CB8AC3E}">
        <p14:creationId xmlns:p14="http://schemas.microsoft.com/office/powerpoint/2010/main" val="19561645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1028</TotalTime>
  <Words>2513</Words>
  <Application>Microsoft Office PowerPoint</Application>
  <PresentationFormat>Panorámica</PresentationFormat>
  <Paragraphs>201</Paragraphs>
  <Slides>20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20</vt:i4>
      </vt:variant>
    </vt:vector>
  </HeadingPairs>
  <TitlesOfParts>
    <vt:vector size="27" baseType="lpstr">
      <vt:lpstr>Aptos Display</vt:lpstr>
      <vt:lpstr>Arial</vt:lpstr>
      <vt:lpstr>Calibri</vt:lpstr>
      <vt:lpstr>Calibri Light</vt:lpstr>
      <vt:lpstr>Courier New</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Tribunal de Justicia del Estado de México</cp:lastModifiedBy>
  <cp:revision>17</cp:revision>
  <dcterms:created xsi:type="dcterms:W3CDTF">2026-05-18T18:11:45Z</dcterms:created>
  <dcterms:modified xsi:type="dcterms:W3CDTF">2026-06-25T22:11:10Z</dcterms:modified>
</cp:coreProperties>
</file>